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4"/>
  </p:notesMasterIdLst>
  <p:handoutMasterIdLst>
    <p:handoutMasterId r:id="rId55"/>
  </p:handoutMasterIdLst>
  <p:sldIdLst>
    <p:sldId id="256" r:id="rId2"/>
    <p:sldId id="258" r:id="rId3"/>
    <p:sldId id="303" r:id="rId4"/>
    <p:sldId id="304" r:id="rId5"/>
    <p:sldId id="305" r:id="rId6"/>
    <p:sldId id="259" r:id="rId7"/>
    <p:sldId id="260" r:id="rId8"/>
    <p:sldId id="298" r:id="rId9"/>
    <p:sldId id="261" r:id="rId10"/>
    <p:sldId id="306" r:id="rId11"/>
    <p:sldId id="262" r:id="rId12"/>
    <p:sldId id="263" r:id="rId13"/>
    <p:sldId id="264" r:id="rId14"/>
    <p:sldId id="265" r:id="rId15"/>
    <p:sldId id="266" r:id="rId16"/>
    <p:sldId id="267" r:id="rId17"/>
    <p:sldId id="268" r:id="rId18"/>
    <p:sldId id="300" r:id="rId19"/>
    <p:sldId id="271" r:id="rId20"/>
    <p:sldId id="301" r:id="rId21"/>
    <p:sldId id="272" r:id="rId22"/>
    <p:sldId id="276" r:id="rId23"/>
    <p:sldId id="277" r:id="rId24"/>
    <p:sldId id="309" r:id="rId25"/>
    <p:sldId id="278" r:id="rId26"/>
    <p:sldId id="294" r:id="rId27"/>
    <p:sldId id="295" r:id="rId28"/>
    <p:sldId id="296" r:id="rId29"/>
    <p:sldId id="279" r:id="rId30"/>
    <p:sldId id="273" r:id="rId31"/>
    <p:sldId id="280" r:id="rId32"/>
    <p:sldId id="297" r:id="rId33"/>
    <p:sldId id="274" r:id="rId34"/>
    <p:sldId id="275" r:id="rId35"/>
    <p:sldId id="308" r:id="rId36"/>
    <p:sldId id="299" r:id="rId37"/>
    <p:sldId id="283" r:id="rId38"/>
    <p:sldId id="284" r:id="rId39"/>
    <p:sldId id="282" r:id="rId40"/>
    <p:sldId id="281" r:id="rId41"/>
    <p:sldId id="285" r:id="rId42"/>
    <p:sldId id="286" r:id="rId43"/>
    <p:sldId id="307" r:id="rId44"/>
    <p:sldId id="287" r:id="rId45"/>
    <p:sldId id="288" r:id="rId46"/>
    <p:sldId id="289" r:id="rId47"/>
    <p:sldId id="290" r:id="rId48"/>
    <p:sldId id="292" r:id="rId49"/>
    <p:sldId id="293" r:id="rId50"/>
    <p:sldId id="302" r:id="rId51"/>
    <p:sldId id="310" r:id="rId52"/>
    <p:sldId id="291"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83922" autoAdjust="0"/>
  </p:normalViewPr>
  <p:slideViewPr>
    <p:cSldViewPr>
      <p:cViewPr varScale="1">
        <p:scale>
          <a:sx n="64" d="100"/>
          <a:sy n="64" d="100"/>
        </p:scale>
        <p:origin x="38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3280D3-9923-43CA-8506-F80F6A5395B3}" type="datetimeFigureOut">
              <a:rPr lang="en-ZW" smtClean="0"/>
              <a:t>5/26/2015</a:t>
            </a:fld>
            <a:endParaRPr lang="en-ZW"/>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6F15A6-0F2E-4812-AB28-647D972E648C}" type="slidenum">
              <a:rPr lang="en-ZW" smtClean="0"/>
              <a:t>‹#›</a:t>
            </a:fld>
            <a:endParaRPr lang="en-ZW"/>
          </a:p>
        </p:txBody>
      </p:sp>
    </p:spTree>
    <p:extLst>
      <p:ext uri="{BB962C8B-B14F-4D97-AF65-F5344CB8AC3E}">
        <p14:creationId xmlns:p14="http://schemas.microsoft.com/office/powerpoint/2010/main" val="2149811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606AF-45EA-4D96-8612-7AD60BE47A76}" type="datetimeFigureOut">
              <a:rPr lang="en-ZW" smtClean="0"/>
              <a:t>5/26/2015</a:t>
            </a:fld>
            <a:endParaRPr lang="en-ZW"/>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W"/>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ZW"/>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257FB-827E-4157-8E2E-883872B87A21}" type="slidenum">
              <a:rPr lang="en-ZW" smtClean="0"/>
              <a:t>‹#›</a:t>
            </a:fld>
            <a:endParaRPr lang="en-ZW"/>
          </a:p>
        </p:txBody>
      </p:sp>
    </p:spTree>
    <p:extLst>
      <p:ext uri="{BB962C8B-B14F-4D97-AF65-F5344CB8AC3E}">
        <p14:creationId xmlns:p14="http://schemas.microsoft.com/office/powerpoint/2010/main" val="1395279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a:t>
            </a:fld>
            <a:endParaRPr lang="en-ZW"/>
          </a:p>
        </p:txBody>
      </p:sp>
    </p:spTree>
    <p:extLst>
      <p:ext uri="{BB962C8B-B14F-4D97-AF65-F5344CB8AC3E}">
        <p14:creationId xmlns:p14="http://schemas.microsoft.com/office/powerpoint/2010/main" val="365498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next several slides, I will introduce you three kinds of path delay faults detection methods.</a:t>
            </a:r>
            <a:r>
              <a:rPr lang="en-ZW" dirty="0" smtClean="0"/>
              <a:t> Path delay </a:t>
            </a:r>
            <a:r>
              <a:rPr lang="en-US" dirty="0" smtClean="0"/>
              <a:t>Fault </a:t>
            </a:r>
            <a:r>
              <a:rPr lang="en-ZW" dirty="0" smtClean="0"/>
              <a:t>Detection</a:t>
            </a:r>
            <a:r>
              <a:rPr lang="en-ZW" b="1" dirty="0" smtClean="0"/>
              <a:t> </a:t>
            </a:r>
            <a:r>
              <a:rPr lang="en-ZW" dirty="0" smtClean="0"/>
              <a:t>requires a logic value transition, which implies two events occur in order  to detect a fault. In order to detect a path delay fault,</a:t>
            </a:r>
            <a:r>
              <a:rPr lang="en-ZW" baseline="0" dirty="0" smtClean="0"/>
              <a:t> we need two test vectors. In that case, we will find whether it is a slow-to-fall fault or a slow-to –rise fault. We launch two vectors at the input of path, and capture the response at output of path.</a:t>
            </a:r>
            <a:endParaRPr lang="en-ZW" dirty="0" smtClean="0"/>
          </a:p>
        </p:txBody>
      </p:sp>
      <p:sp>
        <p:nvSpPr>
          <p:cNvPr id="4" name="灯片编号占位符 3"/>
          <p:cNvSpPr>
            <a:spLocks noGrp="1"/>
          </p:cNvSpPr>
          <p:nvPr>
            <p:ph type="sldNum" sz="quarter" idx="10"/>
          </p:nvPr>
        </p:nvSpPr>
        <p:spPr/>
        <p:txBody>
          <a:bodyPr/>
          <a:lstStyle/>
          <a:p>
            <a:fld id="{EFB257FB-827E-4157-8E2E-883872B87A21}" type="slidenum">
              <a:rPr lang="en-ZW" smtClean="0"/>
              <a:t>12</a:t>
            </a:fld>
            <a:endParaRPr lang="en-ZW"/>
          </a:p>
        </p:txBody>
      </p:sp>
    </p:spTree>
    <p:extLst>
      <p:ext uri="{BB962C8B-B14F-4D97-AF65-F5344CB8AC3E}">
        <p14:creationId xmlns:p14="http://schemas.microsoft.com/office/powerpoint/2010/main" val="65383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a:t>
            </a:r>
            <a:r>
              <a:rPr lang="en-US" baseline="0" dirty="0" smtClean="0"/>
              <a:t> are several steps of detecting a path delay fault. </a:t>
            </a:r>
            <a:r>
              <a:rPr lang="en-US" altLang="zh-CN" baseline="0" dirty="0" smtClean="0"/>
              <a:t>The first step is to load scan chains, and then force ……</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13</a:t>
            </a:fld>
            <a:endParaRPr lang="en-ZW"/>
          </a:p>
        </p:txBody>
      </p:sp>
    </p:spTree>
    <p:extLst>
      <p:ext uri="{BB962C8B-B14F-4D97-AF65-F5344CB8AC3E}">
        <p14:creationId xmlns:p14="http://schemas.microsoft.com/office/powerpoint/2010/main" val="20415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sz="1200" b="0" i="0" u="none" strike="noStrike" kern="1200" baseline="0" dirty="0" err="1" smtClean="0">
                <a:solidFill>
                  <a:schemeClr val="tx1"/>
                </a:solidFill>
                <a:latin typeface="+mn-lt"/>
                <a:ea typeface="+mn-ea"/>
                <a:cs typeface="+mn-cs"/>
              </a:rPr>
              <a:t>FastScan</a:t>
            </a:r>
            <a:r>
              <a:rPr lang="en-ZW" sz="1200" b="0" i="0" u="none" strike="noStrike" kern="1200" baseline="0" dirty="0" smtClean="0">
                <a:solidFill>
                  <a:schemeClr val="tx1"/>
                </a:solidFill>
                <a:latin typeface="+mn-lt"/>
                <a:ea typeface="+mn-ea"/>
                <a:cs typeface="+mn-cs"/>
              </a:rPr>
              <a:t> detects a path delay fault with three kinds of test: a </a:t>
            </a:r>
            <a:r>
              <a:rPr lang="en-ZW" sz="1200" b="0" i="1" u="none" strike="noStrike" kern="1200" baseline="0" dirty="0" smtClean="0">
                <a:solidFill>
                  <a:schemeClr val="tx1"/>
                </a:solidFill>
                <a:latin typeface="+mn-lt"/>
                <a:ea typeface="+mn-ea"/>
                <a:cs typeface="+mn-cs"/>
              </a:rPr>
              <a:t>robust test</a:t>
            </a:r>
            <a:r>
              <a:rPr lang="en-ZW" sz="1200" b="0" i="0" u="none" strike="noStrike" kern="1200" baseline="0" dirty="0" smtClean="0">
                <a:solidFill>
                  <a:schemeClr val="tx1"/>
                </a:solidFill>
                <a:latin typeface="+mn-lt"/>
                <a:ea typeface="+mn-ea"/>
                <a:cs typeface="+mn-cs"/>
              </a:rPr>
              <a:t>, a </a:t>
            </a:r>
            <a:r>
              <a:rPr lang="en-ZW" sz="1200" b="0" i="1" u="none" strike="noStrike" kern="1200" baseline="0" dirty="0" smtClean="0">
                <a:solidFill>
                  <a:schemeClr val="tx1"/>
                </a:solidFill>
                <a:latin typeface="+mn-lt"/>
                <a:ea typeface="+mn-ea"/>
                <a:cs typeface="+mn-cs"/>
              </a:rPr>
              <a:t>non-robust test</a:t>
            </a:r>
            <a:r>
              <a:rPr lang="en-ZW" sz="1200" b="0" i="0" u="none" strike="noStrike" kern="1200" baseline="0" dirty="0" smtClean="0">
                <a:solidFill>
                  <a:schemeClr val="tx1"/>
                </a:solidFill>
                <a:latin typeface="+mn-lt"/>
                <a:ea typeface="+mn-ea"/>
                <a:cs typeface="+mn-cs"/>
              </a:rPr>
              <a:t>, or a </a:t>
            </a:r>
            <a:r>
              <a:rPr lang="en-ZW" sz="1200" b="0" i="1" u="none" strike="noStrike" kern="1200" baseline="0" dirty="0" smtClean="0">
                <a:solidFill>
                  <a:schemeClr val="tx1"/>
                </a:solidFill>
                <a:latin typeface="+mn-lt"/>
                <a:ea typeface="+mn-ea"/>
                <a:cs typeface="+mn-cs"/>
              </a:rPr>
              <a:t>functional Test</a:t>
            </a:r>
            <a:r>
              <a:rPr lang="zh-CN" altLang="en-US" sz="1200" b="0" i="1" u="none" strike="noStrike" kern="1200" baseline="0" dirty="0" smtClean="0">
                <a:solidFill>
                  <a:schemeClr val="tx1"/>
                </a:solidFill>
                <a:latin typeface="+mn-lt"/>
                <a:ea typeface="+mn-ea"/>
                <a:cs typeface="+mn-cs"/>
              </a:rPr>
              <a:t>。</a:t>
            </a:r>
            <a:r>
              <a:rPr lang="en-ZW" sz="1200" b="0" i="0" u="none" strike="noStrike" kern="1200" baseline="0" dirty="0" smtClean="0">
                <a:solidFill>
                  <a:schemeClr val="tx1"/>
                </a:solidFill>
                <a:latin typeface="+mn-lt"/>
                <a:ea typeface="+mn-ea"/>
                <a:cs typeface="+mn-cs"/>
              </a:rPr>
              <a:t>Robust detection occurs when the gating inputs used to sensitize the path are stable from the time of the launch event to the time of the capture event.</a:t>
            </a:r>
            <a:r>
              <a:rPr lang="zh-CN" altLang="en-US" sz="1200" b="0" i="1" u="none" strike="noStrike" kern="1200" baseline="0" dirty="0" smtClean="0">
                <a:solidFill>
                  <a:schemeClr val="tx1"/>
                </a:solidFill>
                <a:latin typeface="+mn-lt"/>
                <a:ea typeface="+mn-ea"/>
                <a:cs typeface="+mn-cs"/>
              </a:rPr>
              <a:t> </a:t>
            </a:r>
            <a:r>
              <a:rPr lang="en-ZW" sz="1200" b="0" i="0" u="none" strike="noStrike" kern="1200" baseline="0" dirty="0" smtClean="0">
                <a:solidFill>
                  <a:schemeClr val="tx1"/>
                </a:solidFill>
                <a:latin typeface="+mn-lt"/>
                <a:ea typeface="+mn-ea"/>
                <a:cs typeface="+mn-cs"/>
              </a:rPr>
              <a:t>it is the most desirable type of detection and for that reason is the approach </a:t>
            </a:r>
            <a:r>
              <a:rPr lang="en-ZW" sz="1200" b="0" i="0" u="none" strike="noStrike" kern="1200" baseline="0" dirty="0" err="1" smtClean="0">
                <a:solidFill>
                  <a:schemeClr val="tx1"/>
                </a:solidFill>
                <a:latin typeface="+mn-lt"/>
                <a:ea typeface="+mn-ea"/>
                <a:cs typeface="+mn-cs"/>
              </a:rPr>
              <a:t>FastScan</a:t>
            </a:r>
            <a:r>
              <a:rPr lang="en-ZW" sz="1200" b="0" i="0" u="none" strike="noStrike" kern="1200" baseline="0" dirty="0" smtClean="0">
                <a:solidFill>
                  <a:schemeClr val="tx1"/>
                </a:solidFill>
                <a:latin typeface="+mn-lt"/>
                <a:ea typeface="+mn-ea"/>
                <a:cs typeface="+mn-cs"/>
              </a:rPr>
              <a:t> tries first. But its restrictive nature make robust test hard to be used at many paths. We can see from the picture: </a:t>
            </a:r>
            <a:r>
              <a:rPr lang="en-ZW" sz="1200" dirty="0" smtClean="0"/>
              <a:t>The gating value at the second OR gate was able to retain the proper value for detection during the entire time from launch to capture events.</a:t>
            </a:r>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14</a:t>
            </a:fld>
            <a:endParaRPr lang="en-ZW"/>
          </a:p>
        </p:txBody>
      </p:sp>
    </p:spTree>
    <p:extLst>
      <p:ext uri="{BB962C8B-B14F-4D97-AF65-F5344CB8AC3E}">
        <p14:creationId xmlns:p14="http://schemas.microsoft.com/office/powerpoint/2010/main" val="355834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sz="1200" b="0" i="0" u="none" strike="noStrike" kern="1200" baseline="0" dirty="0" smtClean="0">
                <a:solidFill>
                  <a:schemeClr val="tx1"/>
                </a:solidFill>
                <a:latin typeface="+mn-lt"/>
                <a:ea typeface="+mn-ea"/>
                <a:cs typeface="+mn-cs"/>
              </a:rPr>
              <a:t>Here is an example of non-robust detection for a rising-edge transition within a simple path.</a:t>
            </a:r>
            <a:r>
              <a:rPr lang="en-ZW" sz="1200" dirty="0" smtClean="0"/>
              <a:t> The gating value on the OR gate changed during the 0 to 1 transition placed at the launch point. Thus, the proper gating value was only at the OR gate at the capture event.</a:t>
            </a:r>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15</a:t>
            </a:fld>
            <a:endParaRPr lang="en-ZW"/>
          </a:p>
        </p:txBody>
      </p:sp>
    </p:spTree>
    <p:extLst>
      <p:ext uri="{BB962C8B-B14F-4D97-AF65-F5344CB8AC3E}">
        <p14:creationId xmlns:p14="http://schemas.microsoft.com/office/powerpoint/2010/main" val="142850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that is </a:t>
            </a:r>
            <a:r>
              <a:rPr lang="en-US" baseline="0" dirty="0" smtClean="0"/>
              <a:t> a </a:t>
            </a:r>
            <a:r>
              <a:rPr lang="en-ZW" b="1" dirty="0" smtClean="0"/>
              <a:t>Functional Detection Example.</a:t>
            </a:r>
            <a:r>
              <a:rPr lang="en-ZW" sz="1200" b="0" i="0" u="none" strike="noStrike" kern="1200" baseline="0" dirty="0" smtClean="0">
                <a:solidFill>
                  <a:schemeClr val="tx1"/>
                </a:solidFill>
                <a:latin typeface="+mn-lt"/>
                <a:ea typeface="+mn-ea"/>
                <a:cs typeface="+mn-cs"/>
              </a:rPr>
              <a:t> It further relaxes the requirements on the gating inputs used to sensitize the path.</a:t>
            </a:r>
            <a:r>
              <a:rPr lang="en-ZW" sz="1200" dirty="0" smtClean="0"/>
              <a:t> The gating (off-path) value on the OR gate is neither stable, nor sensitizing at the time of the capture event. However, the path input transition still propagates  to the path output.</a:t>
            </a:r>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16</a:t>
            </a:fld>
            <a:endParaRPr lang="en-ZW"/>
          </a:p>
        </p:txBody>
      </p:sp>
    </p:spTree>
    <p:extLst>
      <p:ext uri="{BB962C8B-B14F-4D97-AF65-F5344CB8AC3E}">
        <p14:creationId xmlns:p14="http://schemas.microsoft.com/office/powerpoint/2010/main" val="226426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And now I will show how to model a path delay fault: There</a:t>
            </a:r>
            <a:r>
              <a:rPr lang="en-US" baseline="0" dirty="0" smtClean="0"/>
              <a:t> are three phases to model a path delay fault with a single stuck-at fault. I got this method from Professors </a:t>
            </a:r>
            <a:r>
              <a:rPr lang="en-US" baseline="0" dirty="0" err="1" smtClean="0"/>
              <a:t>Agrawal</a:t>
            </a:r>
            <a:r>
              <a:rPr lang="en-US" baseline="0" dirty="0" smtClean="0"/>
              <a:t> ’s paper:</a:t>
            </a:r>
            <a:r>
              <a:rPr lang="en-ZW" sz="1200" b="0" i="0" u="none" strike="noStrike" kern="1200" baseline="0" dirty="0" smtClean="0">
                <a:solidFill>
                  <a:schemeClr val="tx1"/>
                </a:solidFill>
                <a:latin typeface="+mn-lt"/>
                <a:ea typeface="+mn-ea"/>
                <a:cs typeface="+mn-cs"/>
              </a:rPr>
              <a:t>Generating Test for Delay Faults in </a:t>
            </a:r>
            <a:r>
              <a:rPr lang="en-ZW" sz="1200" b="0" i="0" u="none" strike="noStrike" kern="1200" baseline="0" dirty="0" err="1" smtClean="0">
                <a:solidFill>
                  <a:schemeClr val="tx1"/>
                </a:solidFill>
                <a:latin typeface="+mn-lt"/>
                <a:ea typeface="+mn-ea"/>
                <a:cs typeface="+mn-cs"/>
              </a:rPr>
              <a:t>Nonscan</a:t>
            </a:r>
            <a:r>
              <a:rPr lang="en-ZW" sz="1200" b="0" i="0" u="none" strike="noStrike" kern="1200" baseline="0" dirty="0" smtClean="0">
                <a:solidFill>
                  <a:schemeClr val="tx1"/>
                </a:solidFill>
                <a:latin typeface="+mn-lt"/>
                <a:ea typeface="+mn-ea"/>
                <a:cs typeface="+mn-cs"/>
              </a:rPr>
              <a:t> Circuits</a:t>
            </a:r>
            <a:r>
              <a:rPr lang="en-US" baseline="0" dirty="0" smtClean="0"/>
              <a:t>. And I make some changes to the test model in latter pair. The first phase is initialization phase: 1. </a:t>
            </a:r>
            <a:r>
              <a:rPr lang="en-ZW" dirty="0" smtClean="0"/>
              <a:t>Initialization vectors precede path activation vectors if necessary. ….</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17</a:t>
            </a:fld>
            <a:endParaRPr lang="en-ZW"/>
          </a:p>
        </p:txBody>
      </p:sp>
    </p:spTree>
    <p:extLst>
      <p:ext uri="{BB962C8B-B14F-4D97-AF65-F5344CB8AC3E}">
        <p14:creationId xmlns:p14="http://schemas.microsoft.com/office/powerpoint/2010/main" val="406284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18</a:t>
            </a:fld>
            <a:endParaRPr lang="en-ZW"/>
          </a:p>
        </p:txBody>
      </p:sp>
    </p:spTree>
    <p:extLst>
      <p:ext uri="{BB962C8B-B14F-4D97-AF65-F5344CB8AC3E}">
        <p14:creationId xmlns:p14="http://schemas.microsoft.com/office/powerpoint/2010/main" val="385509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signal requirements for constructing the AND gate in test model. In this picture, The AND gate is AND2 and AND3. The signal requirement of first vector is shown on the input signals of AND2 while the second vector is shown on AND3.  At the first vector, we need to make e as 1. And then we can go backward the target path a-d-e and find the signal requirement for it. Since e is 1, and the NOR1 gate is a nor gate. As a result, </a:t>
            </a:r>
            <a:r>
              <a:rPr lang="en-US" baseline="0" dirty="0" err="1" smtClean="0"/>
              <a:t>d,f,g,h</a:t>
            </a:r>
            <a:r>
              <a:rPr lang="en-US" baseline="0" dirty="0" smtClean="0"/>
              <a:t> should all be 0. And then a will be 0 . We don’t need to care about b and c since 0 is a controlling value for AND gate. When e needs to be 0, we can do it in the similar way.</a:t>
            </a:r>
            <a:endParaRPr lang="en-ZW" dirty="0" smtClean="0"/>
          </a:p>
          <a:p>
            <a:r>
              <a:rPr lang="en-US" dirty="0" smtClean="0"/>
              <a:t>We just get the minimum</a:t>
            </a:r>
            <a:r>
              <a:rPr lang="en-US" baseline="0" dirty="0" smtClean="0"/>
              <a:t> requirement for modeling a path delay fault.</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19</a:t>
            </a:fld>
            <a:endParaRPr lang="en-ZW"/>
          </a:p>
        </p:txBody>
      </p:sp>
    </p:spTree>
    <p:extLst>
      <p:ext uri="{BB962C8B-B14F-4D97-AF65-F5344CB8AC3E}">
        <p14:creationId xmlns:p14="http://schemas.microsoft.com/office/powerpoint/2010/main" val="185911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20</a:t>
            </a:fld>
            <a:endParaRPr lang="en-ZW"/>
          </a:p>
        </p:txBody>
      </p:sp>
    </p:spTree>
    <p:extLst>
      <p:ext uri="{BB962C8B-B14F-4D97-AF65-F5344CB8AC3E}">
        <p14:creationId xmlns:p14="http://schemas.microsoft.com/office/powerpoint/2010/main" val="140917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this</a:t>
            </a:r>
            <a:r>
              <a:rPr lang="en-US" baseline="0" dirty="0" smtClean="0"/>
              <a:t> is our test model for a rising transition.</a:t>
            </a:r>
            <a:r>
              <a:rPr lang="en-US" sz="1200" dirty="0" smtClean="0"/>
              <a:t> We change the TERM gate from OR gate to AND gate with a NOT gate. The signal requirement for first test</a:t>
            </a:r>
            <a:r>
              <a:rPr lang="en-US" sz="1200" baseline="0" dirty="0" smtClean="0"/>
              <a:t> vector is on AND2 while the second requirement is shown on AND3. In a word, the only difference is on TERM gate  </a:t>
            </a:r>
            <a:r>
              <a:rPr lang="en-US" sz="1200" dirty="0" smtClean="0"/>
              <a:t> </a:t>
            </a:r>
            <a:endParaRPr lang="en-ZW" sz="1200" dirty="0" smtClean="0"/>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21</a:t>
            </a:fld>
            <a:endParaRPr lang="en-ZW"/>
          </a:p>
        </p:txBody>
      </p:sp>
    </p:spTree>
    <p:extLst>
      <p:ext uri="{BB962C8B-B14F-4D97-AF65-F5344CB8AC3E}">
        <p14:creationId xmlns:p14="http://schemas.microsoft.com/office/powerpoint/2010/main" val="359693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a:t>
            </a:fld>
            <a:endParaRPr lang="en-ZW"/>
          </a:p>
        </p:txBody>
      </p:sp>
    </p:spTree>
    <p:extLst>
      <p:ext uri="{BB962C8B-B14F-4D97-AF65-F5344CB8AC3E}">
        <p14:creationId xmlns:p14="http://schemas.microsoft.com/office/powerpoint/2010/main" val="55176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Our</a:t>
            </a:r>
            <a:r>
              <a:rPr lang="en-US" baseline="0" dirty="0" smtClean="0"/>
              <a:t> </a:t>
            </a:r>
            <a:r>
              <a:rPr lang="en-US" dirty="0" smtClean="0"/>
              <a:t>test consists of two parts: one is Detection</a:t>
            </a:r>
            <a:r>
              <a:rPr lang="en-US" baseline="0" dirty="0" smtClean="0"/>
              <a:t> test and the other is exclusive test. This is the flowchart of our detection test.  Firstly, we will </a:t>
            </a:r>
            <a:r>
              <a:rPr lang="en-US" dirty="0" smtClean="0"/>
              <a:t>Generate test for all of the path delay faults. And then we will do</a:t>
            </a:r>
            <a:r>
              <a:rPr lang="en-US" baseline="0" dirty="0" smtClean="0"/>
              <a:t> fault simulation and build diagnostic dictionary. If the diagnostic metric is satisfactory, we will just stop. Otherwise, we will start the exclusive test.</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22</a:t>
            </a:fld>
            <a:endParaRPr lang="en-ZW"/>
          </a:p>
        </p:txBody>
      </p:sp>
    </p:spTree>
    <p:extLst>
      <p:ext uri="{BB962C8B-B14F-4D97-AF65-F5344CB8AC3E}">
        <p14:creationId xmlns:p14="http://schemas.microsoft.com/office/powerpoint/2010/main" val="217248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four</a:t>
            </a:r>
            <a:r>
              <a:rPr lang="en-US" baseline="0" dirty="0" smtClean="0"/>
              <a:t> steps that we need to do in fault simulation. Firstly, we need to find </a:t>
            </a:r>
            <a:r>
              <a:rPr lang="en-US" dirty="0" smtClean="0"/>
              <a:t>detected faults with input test vectors.</a:t>
            </a:r>
            <a:r>
              <a:rPr lang="en-ZW" baseline="0" dirty="0" smtClean="0"/>
              <a:t> And then we will group faults with same signature.  Thirdly, diagnostic coverage is calculated. And the test will continue until no vectors left. Fault simulation use fault list, test set and design model to make evaluation</a:t>
            </a:r>
            <a:endParaRPr lang="en-US" dirty="0" smtClean="0"/>
          </a:p>
        </p:txBody>
      </p:sp>
      <p:sp>
        <p:nvSpPr>
          <p:cNvPr id="4" name="灯片编号占位符 3"/>
          <p:cNvSpPr>
            <a:spLocks noGrp="1"/>
          </p:cNvSpPr>
          <p:nvPr>
            <p:ph type="sldNum" sz="quarter" idx="10"/>
          </p:nvPr>
        </p:nvSpPr>
        <p:spPr/>
        <p:txBody>
          <a:bodyPr/>
          <a:lstStyle/>
          <a:p>
            <a:fld id="{EFB257FB-827E-4157-8E2E-883872B87A21}" type="slidenum">
              <a:rPr lang="en-ZW" smtClean="0"/>
              <a:t>23</a:t>
            </a:fld>
            <a:endParaRPr lang="en-ZW"/>
          </a:p>
        </p:txBody>
      </p:sp>
    </p:spTree>
    <p:extLst>
      <p:ext uri="{BB962C8B-B14F-4D97-AF65-F5344CB8AC3E}">
        <p14:creationId xmlns:p14="http://schemas.microsoft.com/office/powerpoint/2010/main" val="2789429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Fault dictionary keeps the fault signatures in order to be able to quickly detect the relationship between actual responses and expected results when</a:t>
            </a:r>
          </a:p>
          <a:p>
            <a:r>
              <a:rPr lang="en-US" sz="1200" b="0" i="0" u="none" strike="noStrike" kern="1200" baseline="0" dirty="0" smtClean="0">
                <a:solidFill>
                  <a:schemeClr val="tx1"/>
                </a:solidFill>
                <a:latin typeface="+mn-lt"/>
                <a:ea typeface="+mn-ea"/>
                <a:cs typeface="+mn-cs"/>
              </a:rPr>
              <a:t>there appears a fault. A fault dictionary is actually a matrix where columns represent faults and rows represent tests signatures. The result </a:t>
            </a:r>
            <a:r>
              <a:rPr lang="en-US" sz="1200" dirty="0" smtClean="0"/>
              <a:t>in the matrix  </a:t>
            </a:r>
            <a:r>
              <a:rPr lang="en-US" sz="1200" b="0" i="0" u="none" strike="noStrike" kern="1200" baseline="0" dirty="0" smtClean="0">
                <a:solidFill>
                  <a:schemeClr val="tx1"/>
                </a:solidFill>
                <a:latin typeface="+mn-lt"/>
                <a:ea typeface="+mn-ea"/>
                <a:cs typeface="+mn-cs"/>
              </a:rPr>
              <a:t>is 1 when the fault fails the test vector. Otherwise it will be 0. In Fault dictionary, the faults and expected results of test experiments is reorganized and can be represented in a more compressed form. As the picture shows, it is a pass-fail dictionary which only records pass or fail status of a fault for </a:t>
            </a:r>
            <a:r>
              <a:rPr lang="en-ZW" sz="1200" b="0" i="0" u="none" strike="noStrike" kern="1200" baseline="0" dirty="0" smtClean="0">
                <a:solidFill>
                  <a:schemeClr val="tx1"/>
                </a:solidFill>
                <a:latin typeface="+mn-lt"/>
                <a:ea typeface="+mn-ea"/>
                <a:cs typeface="+mn-cs"/>
              </a:rPr>
              <a:t>all applied vectors. Fault 1 fails all </a:t>
            </a:r>
            <a:r>
              <a:rPr lang="en-US" sz="1200" b="0" i="0" u="none" strike="noStrike" kern="1200" baseline="0" dirty="0" smtClean="0">
                <a:solidFill>
                  <a:schemeClr val="tx1"/>
                </a:solidFill>
                <a:latin typeface="+mn-lt"/>
                <a:ea typeface="+mn-ea"/>
                <a:cs typeface="+mn-cs"/>
              </a:rPr>
              <a:t>3 test vectors, thus having a signature of  111.</a:t>
            </a:r>
            <a:r>
              <a:rPr lang="en-ZW" sz="1200" b="0" i="0" u="none" strike="noStrike" kern="1200" baseline="0" dirty="0" smtClean="0">
                <a:solidFill>
                  <a:schemeClr val="tx1"/>
                </a:solidFill>
                <a:latin typeface="+mn-lt"/>
                <a:ea typeface="+mn-ea"/>
                <a:cs typeface="+mn-cs"/>
              </a:rPr>
              <a:t> The corresponding </a:t>
            </a:r>
            <a:r>
              <a:rPr lang="en-US" sz="1200" b="0" i="0" u="none" strike="noStrike" kern="1200" baseline="0" dirty="0" smtClean="0">
                <a:solidFill>
                  <a:schemeClr val="tx1"/>
                </a:solidFill>
                <a:latin typeface="+mn-lt"/>
                <a:ea typeface="+mn-ea"/>
                <a:cs typeface="+mn-cs"/>
              </a:rPr>
              <a:t>indexes are shown in the last column of the table. </a:t>
            </a:r>
            <a:r>
              <a:rPr lang="en-US" altLang="zh-CN" sz="1200" b="0" i="0" u="none" strike="noStrike" kern="1200" baseline="0" dirty="0" smtClean="0">
                <a:solidFill>
                  <a:schemeClr val="tx1"/>
                </a:solidFill>
                <a:latin typeface="+mn-lt"/>
                <a:ea typeface="+mn-ea"/>
                <a:cs typeface="+mn-cs"/>
              </a:rPr>
              <a:t>The </a:t>
            </a:r>
            <a:r>
              <a:rPr lang="en-ZW" sz="1200" b="0" i="0" u="none" strike="noStrike" kern="1200" baseline="0" dirty="0" smtClean="0">
                <a:solidFill>
                  <a:schemeClr val="tx1"/>
                </a:solidFill>
                <a:latin typeface="+mn-lt"/>
                <a:ea typeface="+mn-ea"/>
                <a:cs typeface="+mn-cs"/>
              </a:rPr>
              <a:t>same index will be assigned </a:t>
            </a:r>
            <a:r>
              <a:rPr lang="en-US" sz="1200" b="0" i="0" u="none" strike="noStrike" kern="1200" baseline="0" dirty="0" smtClean="0">
                <a:solidFill>
                  <a:schemeClr val="tx1"/>
                </a:solidFill>
                <a:latin typeface="+mn-lt"/>
                <a:ea typeface="+mn-ea"/>
                <a:cs typeface="+mn-cs"/>
              </a:rPr>
              <a:t>when the signature is same</a:t>
            </a:r>
            <a:r>
              <a:rPr lang="en-ZW"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Row column</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24</a:t>
            </a:fld>
            <a:endParaRPr lang="en-ZW"/>
          </a:p>
        </p:txBody>
      </p:sp>
    </p:spTree>
    <p:extLst>
      <p:ext uri="{BB962C8B-B14F-4D97-AF65-F5344CB8AC3E}">
        <p14:creationId xmlns:p14="http://schemas.microsoft.com/office/powerpoint/2010/main" val="2623630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Diagnostic dictionary is actually</a:t>
            </a:r>
            <a:r>
              <a:rPr lang="en-US" baseline="0" dirty="0" smtClean="0"/>
              <a:t> a fault dictionary that contains faults, tests, and results. We use good machine to build the dictionary. Given a test pattern,……</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25</a:t>
            </a:fld>
            <a:endParaRPr lang="en-ZW"/>
          </a:p>
        </p:txBody>
      </p:sp>
    </p:spTree>
    <p:extLst>
      <p:ext uri="{BB962C8B-B14F-4D97-AF65-F5344CB8AC3E}">
        <p14:creationId xmlns:p14="http://schemas.microsoft.com/office/powerpoint/2010/main" val="3399402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a:t>
            </a:r>
            <a:r>
              <a:rPr lang="en-US" baseline="0" dirty="0" smtClean="0"/>
              <a:t> I will…</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26</a:t>
            </a:fld>
            <a:endParaRPr lang="en-ZW"/>
          </a:p>
        </p:txBody>
      </p:sp>
    </p:spTree>
    <p:extLst>
      <p:ext uri="{BB962C8B-B14F-4D97-AF65-F5344CB8AC3E}">
        <p14:creationId xmlns:p14="http://schemas.microsoft.com/office/powerpoint/2010/main" val="48191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a:p>
        </p:txBody>
      </p:sp>
      <p:sp>
        <p:nvSpPr>
          <p:cNvPr id="4" name="灯片编号占位符 3"/>
          <p:cNvSpPr>
            <a:spLocks noGrp="1"/>
          </p:cNvSpPr>
          <p:nvPr>
            <p:ph type="sldNum" sz="quarter" idx="10"/>
          </p:nvPr>
        </p:nvSpPr>
        <p:spPr/>
        <p:txBody>
          <a:bodyPr/>
          <a:lstStyle/>
          <a:p>
            <a:fld id="{EFB257FB-827E-4157-8E2E-883872B87A21}" type="slidenum">
              <a:rPr lang="en-ZW" smtClean="0"/>
              <a:t>28</a:t>
            </a:fld>
            <a:endParaRPr lang="en-ZW"/>
          </a:p>
        </p:txBody>
      </p:sp>
    </p:spTree>
    <p:extLst>
      <p:ext uri="{BB962C8B-B14F-4D97-AF65-F5344CB8AC3E}">
        <p14:creationId xmlns:p14="http://schemas.microsoft.com/office/powerpoint/2010/main" val="2841826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making analysis of detection test</a:t>
            </a:r>
            <a:r>
              <a:rPr lang="en-US" baseline="0" dirty="0" smtClean="0"/>
              <a:t> results, we can find some things interesting.</a:t>
            </a:r>
            <a:r>
              <a:rPr lang="en-ZW" dirty="0" smtClean="0"/>
              <a:t> If outputs of a pair of path delay faults are not same,</a:t>
            </a:r>
            <a:r>
              <a:rPr lang="en-ZW" sz="1200" dirty="0" smtClean="0"/>
              <a:t> these two faults can be distinguished.</a:t>
            </a:r>
            <a:r>
              <a:rPr lang="en-ZW" dirty="0" smtClean="0"/>
              <a:t> Different  transition of the path delay faults in the same output of a path can also be distinguished.</a:t>
            </a:r>
            <a:r>
              <a:rPr lang="en-ZW" baseline="0" dirty="0" smtClean="0"/>
              <a:t> Here we calculate the diagnostic coverage of some benchmark circuits. They are always less than 20% that requires us to generate additional test to improve them.</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29</a:t>
            </a:fld>
            <a:endParaRPr lang="en-ZW"/>
          </a:p>
        </p:txBody>
      </p:sp>
    </p:spTree>
    <p:extLst>
      <p:ext uri="{BB962C8B-B14F-4D97-AF65-F5344CB8AC3E}">
        <p14:creationId xmlns:p14="http://schemas.microsoft.com/office/powerpoint/2010/main" val="263170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a:t>
            </a:r>
            <a:r>
              <a:rPr lang="en-US" baseline="0" dirty="0" smtClean="0"/>
              <a:t> will show what an exclusive test is. C1 is a circuit with fault 1 while C2 is a circuit with fault2 . If the two faults are different, the output of XOR gate will be 1. Therefore, we can use the conventional tools for detecting a single s-a-0 fault at the output. After making Boolean analysis, this can be transformed to the second picture. We can get the function of G in the second picture.</a:t>
            </a:r>
            <a:r>
              <a:rPr lang="en-US" dirty="0" smtClean="0"/>
              <a:t> XOR gate can be replaced by a multiplexer.so</a:t>
            </a:r>
            <a:r>
              <a:rPr lang="en-US" baseline="0" dirty="0" smtClean="0"/>
              <a:t> we can find that </a:t>
            </a:r>
          </a:p>
          <a:p>
            <a:r>
              <a:rPr lang="en-US" baseline="0" dirty="0" smtClean="0"/>
              <a:t>Any fault that detects a s-a-0 or s-a-1 fault at the </a:t>
            </a:r>
            <a:r>
              <a:rPr lang="en-US" baseline="0" dirty="0" err="1" smtClean="0"/>
              <a:t>y_insert</a:t>
            </a:r>
            <a:r>
              <a:rPr lang="en-US" baseline="0" dirty="0" smtClean="0"/>
              <a:t> will distinguish the pair of faults. </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30</a:t>
            </a:fld>
            <a:endParaRPr lang="en-ZW"/>
          </a:p>
        </p:txBody>
      </p:sp>
    </p:spTree>
    <p:extLst>
      <p:ext uri="{BB962C8B-B14F-4D97-AF65-F5344CB8AC3E}">
        <p14:creationId xmlns:p14="http://schemas.microsoft.com/office/powerpoint/2010/main" val="492255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the flowchart for the exclusive test. we generate exclusive test . Because …</a:t>
            </a:r>
            <a:r>
              <a:rPr lang="en-ZW" dirty="0" smtClean="0"/>
              <a:t>Block1 represents the fault sets that have already been constituted by conventional detection ATPG tools</a:t>
            </a:r>
            <a:r>
              <a:rPr lang="en-ZW" baseline="0" dirty="0" smtClean="0"/>
              <a:t> </a:t>
            </a:r>
            <a:r>
              <a:rPr lang="en-ZW" dirty="0" smtClean="0"/>
              <a:t>. Exclusive test generation is performed on Block2. Block3 is a diagnostic fault simulator.</a:t>
            </a:r>
            <a:r>
              <a:rPr lang="en-US" dirty="0" smtClean="0"/>
              <a:t> And if all fault pairs have been targeted, we will stop our system.</a:t>
            </a:r>
            <a:endParaRPr lang="en-ZW" dirty="0" smtClean="0"/>
          </a:p>
          <a:p>
            <a:endParaRPr lang="en-US" dirty="0" smtClean="0"/>
          </a:p>
          <a:p>
            <a:r>
              <a:rPr lang="en-US" dirty="0" smtClean="0"/>
              <a:t>,,,</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31</a:t>
            </a:fld>
            <a:endParaRPr lang="en-ZW"/>
          </a:p>
        </p:txBody>
      </p:sp>
    </p:spTree>
    <p:extLst>
      <p:ext uri="{BB962C8B-B14F-4D97-AF65-F5344CB8AC3E}">
        <p14:creationId xmlns:p14="http://schemas.microsoft.com/office/powerpoint/2010/main" val="338560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picture, our target path is a-d-e and m-k-h-e. we construct two test models in parallel . The gates: AND1, AND3 and flipflop1 will model the path delay fault at path a-d-e. The gates AND2, AND4 and flip-flop2 will model the fault on path m-k-h-e. One input of the two TERM gate is connected to the signal e which is in order to force the output of TERM gates to be 1 at the first vector . Each output of TERM gate will be different after applying the second vector if the two faults are distinguishable fault. Therefore, the s-a-0 fault can then be detected. And it may be detected only at second vector.</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33</a:t>
            </a:fld>
            <a:endParaRPr lang="en-ZW"/>
          </a:p>
        </p:txBody>
      </p:sp>
    </p:spTree>
    <p:extLst>
      <p:ext uri="{BB962C8B-B14F-4D97-AF65-F5344CB8AC3E}">
        <p14:creationId xmlns:p14="http://schemas.microsoft.com/office/powerpoint/2010/main" val="364408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proces</a:t>
            </a:r>
            <a:r>
              <a:rPr lang="en-US" baseline="0" dirty="0" smtClean="0"/>
              <a:t>s of </a:t>
            </a:r>
            <a:r>
              <a:rPr lang="en-US" dirty="0" smtClean="0"/>
              <a:t>Fault diagnosis is shown in the  picture. We apply</a:t>
            </a:r>
            <a:r>
              <a:rPr lang="en-US" baseline="0" dirty="0" smtClean="0"/>
              <a:t> test vectors to the defective circuit. And then the observed behavior will be analyzed by the computer. The diagnosis algorithm will give us a diagnosis report about the location of fault. </a:t>
            </a:r>
            <a:r>
              <a:rPr lang="en-US" altLang="zh-CN" baseline="0" dirty="0" smtClean="0"/>
              <a:t>Physical analysis is implemented by the optical telescope or other advanced </a:t>
            </a:r>
            <a:r>
              <a:rPr lang="en-US" altLang="zh-CN" baseline="0" dirty="0" err="1" smtClean="0"/>
              <a:t>equipments</a:t>
            </a:r>
            <a:r>
              <a:rPr lang="en-US" altLang="zh-CN" baseline="0" dirty="0" smtClean="0"/>
              <a:t> . Finally, we will try to locate the fault and find the reason in defective circuit.</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a:t>
            </a:fld>
            <a:endParaRPr lang="en-ZW"/>
          </a:p>
        </p:txBody>
      </p:sp>
    </p:spTree>
    <p:extLst>
      <p:ext uri="{BB962C8B-B14F-4D97-AF65-F5344CB8AC3E}">
        <p14:creationId xmlns:p14="http://schemas.microsoft.com/office/powerpoint/2010/main" val="300831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two target paths a-d-e and m-k-h-e. (</a:t>
            </a:r>
            <a:r>
              <a:rPr lang="zh-CN" altLang="en-US" baseline="0" dirty="0" smtClean="0"/>
              <a:t>飞人后</a:t>
            </a:r>
            <a:r>
              <a:rPr lang="en-US" baseline="0" dirty="0" smtClean="0"/>
              <a:t>)</a:t>
            </a:r>
            <a:r>
              <a:rPr lang="zh-CN" altLang="en-US" baseline="0" dirty="0" smtClean="0"/>
              <a:t>。。。</a:t>
            </a:r>
            <a:r>
              <a:rPr lang="en-US" baseline="0" dirty="0" smtClean="0"/>
              <a:t>After we insert the test model to the original circuit. W</a:t>
            </a:r>
            <a:r>
              <a:rPr lang="en-US" dirty="0" smtClean="0"/>
              <a:t>e can then use</a:t>
            </a:r>
            <a:r>
              <a:rPr lang="en-US" baseline="0" dirty="0" smtClean="0"/>
              <a:t> a multiplexer to replace the exclusive-or gate. </a:t>
            </a:r>
            <a:r>
              <a:rPr lang="en-US" sz="1200" dirty="0" err="1" smtClean="0"/>
              <a:t>y_insert</a:t>
            </a:r>
            <a:r>
              <a:rPr lang="en-US" sz="1200" dirty="0" smtClean="0"/>
              <a:t> will be a new adding primary input of original circuit. And we</a:t>
            </a:r>
            <a:r>
              <a:rPr lang="en-US" sz="1200" baseline="0" dirty="0" smtClean="0"/>
              <a:t> will then generate the stuck-at fault at </a:t>
            </a:r>
            <a:r>
              <a:rPr lang="en-US" sz="1200" baseline="0" dirty="0" err="1" smtClean="0"/>
              <a:t>y_insert</a:t>
            </a:r>
            <a:r>
              <a:rPr lang="en-US" sz="1200" baseline="0" dirty="0" smtClean="0"/>
              <a:t>. If the stuck-at fault can be found, these two faults will be distinguished.</a:t>
            </a:r>
            <a:endParaRPr lang="en-ZW" sz="1200" dirty="0" smtClean="0"/>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34</a:t>
            </a:fld>
            <a:endParaRPr lang="en-ZW"/>
          </a:p>
        </p:txBody>
      </p:sp>
    </p:spTree>
    <p:extLst>
      <p:ext uri="{BB962C8B-B14F-4D97-AF65-F5344CB8AC3E}">
        <p14:creationId xmlns:p14="http://schemas.microsoft.com/office/powerpoint/2010/main" val="2076227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After we apply the test on the </a:t>
            </a:r>
            <a:r>
              <a:rPr lang="en-US" dirty="0" err="1" smtClean="0"/>
              <a:t>y_insert</a:t>
            </a:r>
            <a:r>
              <a:rPr lang="en-US" baseline="0" dirty="0" smtClean="0"/>
              <a:t> to detect a stuck-at fault, we may find there is no test to be found.  Then we manually analyze circuit. Finally we  find the reason for it. This figure shows two paths we pick from circuit which have no  test for the </a:t>
            </a:r>
            <a:r>
              <a:rPr lang="en-US" baseline="0" dirty="0" err="1" smtClean="0"/>
              <a:t>y_insert</a:t>
            </a:r>
            <a:r>
              <a:rPr lang="en-US" baseline="0" dirty="0" smtClean="0"/>
              <a:t>. </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37</a:t>
            </a:fld>
            <a:endParaRPr lang="en-ZW"/>
          </a:p>
        </p:txBody>
      </p:sp>
    </p:spTree>
    <p:extLst>
      <p:ext uri="{BB962C8B-B14F-4D97-AF65-F5344CB8AC3E}">
        <p14:creationId xmlns:p14="http://schemas.microsoft.com/office/powerpoint/2010/main" val="207767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find the signal requirement for these two paths</a:t>
            </a:r>
            <a:r>
              <a:rPr lang="en-US" baseline="0" dirty="0" smtClean="0"/>
              <a:t>. Both of the two path delay faults are slow-to-rise fault. There will be a conflict of signal a at  first vector. At path a-c-f-h-k, signal a should be 1. But at path b-e-g-h-k, signal a should be 0. At the second vector, there is no such kind of conflict. The response of their second vector cannot distinguish them since they have same response. As a result, we are unable to detect a stuck-at fault after applying second vector.</a:t>
            </a:r>
          </a:p>
          <a:p>
            <a:endParaRPr lang="en-US" baseline="0" dirty="0" smtClean="0"/>
          </a:p>
          <a:p>
            <a:r>
              <a:rPr lang="en-US" baseline="0" dirty="0" smtClean="0"/>
              <a:t>Are the two faults equivalent fault?</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38</a:t>
            </a:fld>
            <a:endParaRPr lang="en-ZW"/>
          </a:p>
        </p:txBody>
      </p:sp>
    </p:spTree>
    <p:extLst>
      <p:ext uri="{BB962C8B-B14F-4D97-AF65-F5344CB8AC3E}">
        <p14:creationId xmlns:p14="http://schemas.microsoft.com/office/powerpoint/2010/main" val="2215917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setup</a:t>
            </a:r>
            <a:r>
              <a:rPr lang="en-US" baseline="0" dirty="0" smtClean="0"/>
              <a:t> our experiment and get some results. We full-scan several </a:t>
            </a:r>
            <a:r>
              <a:rPr lang="en-ZW" dirty="0" smtClean="0"/>
              <a:t>benchmark circuits by </a:t>
            </a:r>
            <a:r>
              <a:rPr lang="en-ZW" dirty="0" err="1" smtClean="0"/>
              <a:t>DFTadvisor</a:t>
            </a:r>
            <a:r>
              <a:rPr lang="en-ZW" dirty="0" smtClean="0"/>
              <a:t> ….</a:t>
            </a:r>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39</a:t>
            </a:fld>
            <a:endParaRPr lang="en-ZW"/>
          </a:p>
        </p:txBody>
      </p:sp>
    </p:spTree>
    <p:extLst>
      <p:ext uri="{BB962C8B-B14F-4D97-AF65-F5344CB8AC3E}">
        <p14:creationId xmlns:p14="http://schemas.microsoft.com/office/powerpoint/2010/main" val="2071265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the path definition file.</a:t>
            </a:r>
            <a:r>
              <a:rPr lang="en-US" baseline="0" dirty="0" smtClean="0"/>
              <a:t>.</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40</a:t>
            </a:fld>
            <a:endParaRPr lang="en-ZW"/>
          </a:p>
        </p:txBody>
      </p:sp>
    </p:spTree>
    <p:extLst>
      <p:ext uri="{BB962C8B-B14F-4D97-AF65-F5344CB8AC3E}">
        <p14:creationId xmlns:p14="http://schemas.microsoft.com/office/powerpoint/2010/main" val="1016818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getting</a:t>
            </a:r>
            <a:r>
              <a:rPr lang="en-US" baseline="0" dirty="0" smtClean="0"/>
              <a:t> the signal requirement of path g-k, we write a function y=</a:t>
            </a:r>
            <a:r>
              <a:rPr lang="en-ZW" dirty="0" smtClean="0"/>
              <a:t>(~g)&amp;(~h)</a:t>
            </a:r>
            <a:r>
              <a:rPr lang="en-ZW" baseline="0" dirty="0" smtClean="0"/>
              <a:t>.</a:t>
            </a:r>
            <a:endParaRPr lang="en-ZW" dirty="0" smtClean="0"/>
          </a:p>
        </p:txBody>
      </p:sp>
      <p:sp>
        <p:nvSpPr>
          <p:cNvPr id="4" name="灯片编号占位符 3"/>
          <p:cNvSpPr>
            <a:spLocks noGrp="1"/>
          </p:cNvSpPr>
          <p:nvPr>
            <p:ph type="sldNum" sz="quarter" idx="10"/>
          </p:nvPr>
        </p:nvSpPr>
        <p:spPr/>
        <p:txBody>
          <a:bodyPr/>
          <a:lstStyle/>
          <a:p>
            <a:fld id="{EFB257FB-827E-4157-8E2E-883872B87A21}" type="slidenum">
              <a:rPr lang="en-ZW" smtClean="0"/>
              <a:t>42</a:t>
            </a:fld>
            <a:endParaRPr lang="en-ZW"/>
          </a:p>
        </p:txBody>
      </p:sp>
    </p:spTree>
    <p:extLst>
      <p:ext uri="{BB962C8B-B14F-4D97-AF65-F5344CB8AC3E}">
        <p14:creationId xmlns:p14="http://schemas.microsoft.com/office/powerpoint/2010/main" val="2236744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err="1" smtClean="0"/>
              <a:t>DFTadvisor</a:t>
            </a:r>
            <a:r>
              <a:rPr lang="en-US" sz="1200" dirty="0" smtClean="0"/>
              <a:t> can help us generate a structural module of the function we previously obtain. From the picture,</a:t>
            </a:r>
            <a:r>
              <a:rPr lang="en-US" sz="1200" baseline="0" dirty="0" smtClean="0"/>
              <a:t> we can see that vin4 and vin2 are NOT gates. Vin1 is AND gate. The picture in right shows what they look like in gate level. The picture in left is a screenshot from </a:t>
            </a:r>
            <a:r>
              <a:rPr lang="en-US" sz="1200" baseline="0" dirty="0" err="1" smtClean="0"/>
              <a:t>adk_daic</a:t>
            </a:r>
            <a:endParaRPr lang="en-ZW" sz="1200" dirty="0"/>
          </a:p>
        </p:txBody>
      </p:sp>
      <p:sp>
        <p:nvSpPr>
          <p:cNvPr id="4" name="灯片编号占位符 3"/>
          <p:cNvSpPr>
            <a:spLocks noGrp="1"/>
          </p:cNvSpPr>
          <p:nvPr>
            <p:ph type="sldNum" sz="quarter" idx="10"/>
          </p:nvPr>
        </p:nvSpPr>
        <p:spPr/>
        <p:txBody>
          <a:bodyPr/>
          <a:lstStyle/>
          <a:p>
            <a:fld id="{EFB257FB-827E-4157-8E2E-883872B87A21}" type="slidenum">
              <a:rPr lang="en-ZW" smtClean="0"/>
              <a:t>44</a:t>
            </a:fld>
            <a:endParaRPr lang="en-ZW"/>
          </a:p>
        </p:txBody>
      </p:sp>
    </p:spTree>
    <p:extLst>
      <p:ext uri="{BB962C8B-B14F-4D97-AF65-F5344CB8AC3E}">
        <p14:creationId xmlns:p14="http://schemas.microsoft.com/office/powerpoint/2010/main" val="681221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can see</a:t>
            </a:r>
            <a:r>
              <a:rPr lang="en-US" baseline="0" dirty="0" smtClean="0"/>
              <a:t> the structure model of our test model from this picture. Signal g, k is on our target path. AND gates </a:t>
            </a:r>
            <a:r>
              <a:rPr lang="en-US" baseline="0" dirty="0" err="1" smtClean="0"/>
              <a:t>a,b,c,d</a:t>
            </a:r>
            <a:r>
              <a:rPr lang="en-US" baseline="0" dirty="0" smtClean="0"/>
              <a:t> is the four AND gates in our test model. The control signal of mux </a:t>
            </a:r>
            <a:r>
              <a:rPr lang="en-US" altLang="zh-CN" baseline="0" dirty="0" smtClean="0"/>
              <a:t>---</a:t>
            </a:r>
            <a:r>
              <a:rPr lang="en-US" baseline="0" dirty="0" err="1" smtClean="0"/>
              <a:t>Y_insert</a:t>
            </a:r>
            <a:r>
              <a:rPr lang="en-US" baseline="0" dirty="0" smtClean="0"/>
              <a:t> will be a new adding primary input in the circuit. And we will detect a s-a-0 or s-a-1 fault at it. The signal z will be connected to the output of the last component in the target path. The signal out3 will feed into the input of destination flip-flop.</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45</a:t>
            </a:fld>
            <a:endParaRPr lang="en-ZW"/>
          </a:p>
        </p:txBody>
      </p:sp>
    </p:spTree>
    <p:extLst>
      <p:ext uri="{BB962C8B-B14F-4D97-AF65-F5344CB8AC3E}">
        <p14:creationId xmlns:p14="http://schemas.microsoft.com/office/powerpoint/2010/main" val="3186693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the comparison between detection test</a:t>
            </a:r>
            <a:r>
              <a:rPr lang="en-US" baseline="0" dirty="0" smtClean="0"/>
              <a:t> and exclusive test. </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46</a:t>
            </a:fld>
            <a:endParaRPr lang="en-ZW"/>
          </a:p>
        </p:txBody>
      </p:sp>
    </p:spTree>
    <p:extLst>
      <p:ext uri="{BB962C8B-B14F-4D97-AF65-F5344CB8AC3E}">
        <p14:creationId xmlns:p14="http://schemas.microsoft.com/office/powerpoint/2010/main" val="597889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a:t>
            </a:r>
            <a:r>
              <a:rPr lang="en-US" baseline="0" dirty="0" smtClean="0"/>
              <a:t>comparison of other related metrics between detection test and exclusive test is shown above. It reveals the Diagnostic Resolution of each circuit. The reason for FC is less than 100</a:t>
            </a:r>
            <a:r>
              <a:rPr lang="en-US" altLang="zh-CN" baseline="0" dirty="0" smtClean="0"/>
              <a:t>% is that </a:t>
            </a:r>
            <a:r>
              <a:rPr lang="en-ZW" sz="1200" b="0" i="0" u="none" strike="noStrike" kern="1200" baseline="0" dirty="0" smtClean="0">
                <a:solidFill>
                  <a:schemeClr val="tx1"/>
                </a:solidFill>
                <a:latin typeface="+mn-lt"/>
                <a:ea typeface="+mn-ea"/>
                <a:cs typeface="+mn-cs"/>
              </a:rPr>
              <a:t>redundancy or </a:t>
            </a:r>
            <a:r>
              <a:rPr lang="en-ZW" sz="1200" b="0" i="0" u="none" strike="noStrike" kern="1200" baseline="0" dirty="0" err="1" smtClean="0">
                <a:solidFill>
                  <a:schemeClr val="tx1"/>
                </a:solidFill>
                <a:latin typeface="+mn-lt"/>
                <a:ea typeface="+mn-ea"/>
                <a:cs typeface="+mn-cs"/>
              </a:rPr>
              <a:t>untestability</a:t>
            </a:r>
            <a:r>
              <a:rPr lang="en-ZW" sz="1200" b="0" i="0" u="none" strike="noStrike" kern="1200" baseline="0" dirty="0" smtClean="0">
                <a:solidFill>
                  <a:schemeClr val="tx1"/>
                </a:solidFill>
                <a:latin typeface="+mn-lt"/>
                <a:ea typeface="+mn-ea"/>
                <a:cs typeface="+mn-cs"/>
              </a:rPr>
              <a:t> fault is not identified and some aborted ATPG runs.</a:t>
            </a:r>
            <a:r>
              <a:rPr lang="en-US" baseline="0" dirty="0" smtClean="0"/>
              <a:t> And the CPU time is also revealed in the last column.</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47</a:t>
            </a:fld>
            <a:endParaRPr lang="en-ZW"/>
          </a:p>
        </p:txBody>
      </p:sp>
    </p:spTree>
    <p:extLst>
      <p:ext uri="{BB962C8B-B14F-4D97-AF65-F5344CB8AC3E}">
        <p14:creationId xmlns:p14="http://schemas.microsoft.com/office/powerpoint/2010/main" val="32780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unit under test (UUT) fails when its observed behavior is different from its expected behavior. Diagnosis consists of locating the physical fault(s) in a structural model of the UUT. The degree of accuracy to which faults can be located is called </a:t>
            </a:r>
            <a:r>
              <a:rPr lang="en-US" i="1" dirty="0" smtClean="0"/>
              <a:t>the resolution of diagnosis.</a:t>
            </a:r>
            <a:r>
              <a:rPr lang="en-US" dirty="0" smtClean="0"/>
              <a:t> </a:t>
            </a:r>
            <a:r>
              <a:rPr lang="en-US" i="1" dirty="0" smtClean="0"/>
              <a:t>Functionally equivalent faults</a:t>
            </a:r>
            <a:r>
              <a:rPr lang="en-US" dirty="0" smtClean="0"/>
              <a:t> (FEF) cannot be distinguished. The partition of all faults into distinct subsets of FEF defines the </a:t>
            </a:r>
            <a:r>
              <a:rPr lang="en-US" i="1" dirty="0" smtClean="0"/>
              <a:t>maximal fault resolution</a:t>
            </a:r>
            <a:r>
              <a:rPr lang="en-US" dirty="0" smtClean="0"/>
              <a:t>. A test that achieves the maximal fault resolution is said to be a </a:t>
            </a:r>
            <a:r>
              <a:rPr lang="en-US" i="1" dirty="0" smtClean="0"/>
              <a:t>complete fault-location test</a:t>
            </a:r>
            <a:r>
              <a:rPr lang="en-US" dirty="0" smtClean="0"/>
              <a:t>.</a:t>
            </a:r>
            <a:endParaRPr lang="en-ZW" dirty="0" smtClean="0"/>
          </a:p>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a:t>
            </a:fld>
            <a:endParaRPr lang="en-ZW"/>
          </a:p>
        </p:txBody>
      </p:sp>
    </p:spTree>
    <p:extLst>
      <p:ext uri="{BB962C8B-B14F-4D97-AF65-F5344CB8AC3E}">
        <p14:creationId xmlns:p14="http://schemas.microsoft.com/office/powerpoint/2010/main" val="1423278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a:t>
            </a:r>
            <a:r>
              <a:rPr lang="en-US" baseline="0" dirty="0" smtClean="0"/>
              <a:t> we make the conclusions.</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48</a:t>
            </a:fld>
            <a:endParaRPr lang="en-ZW"/>
          </a:p>
        </p:txBody>
      </p:sp>
    </p:spTree>
    <p:extLst>
      <p:ext uri="{BB962C8B-B14F-4D97-AF65-F5344CB8AC3E}">
        <p14:creationId xmlns:p14="http://schemas.microsoft.com/office/powerpoint/2010/main" val="2932878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1.Apply test model on non-scan circuit: </a:t>
            </a:r>
            <a:r>
              <a:rPr lang="en-US" sz="1200" b="0" i="0" u="none" strike="noStrike" kern="1200" baseline="0" dirty="0" smtClean="0">
                <a:solidFill>
                  <a:schemeClr val="tx1"/>
                </a:solidFill>
                <a:latin typeface="+mn-lt"/>
                <a:ea typeface="+mn-ea"/>
                <a:cs typeface="+mn-cs"/>
              </a:rPr>
              <a:t>Our work focus on application of test model on scan circuit. Actually, the method [18] we previously used for detecting path delay faults with stuck-at faults tool also work in non-scan circuit. Therefore, if we make some changes to our method, it may be also possible to be implemented in non-scan circuit.</a:t>
            </a:r>
          </a:p>
          <a:p>
            <a:r>
              <a:rPr lang="en-US" sz="1200" b="0" i="0" u="none" strike="noStrike" kern="1200" baseline="0" dirty="0" smtClean="0">
                <a:solidFill>
                  <a:schemeClr val="tx1"/>
                </a:solidFill>
                <a:latin typeface="+mn-lt"/>
                <a:ea typeface="+mn-ea"/>
                <a:cs typeface="+mn-cs"/>
              </a:rPr>
              <a:t>2 </a:t>
            </a:r>
            <a:r>
              <a:rPr lang="en-US" sz="1200" dirty="0" smtClean="0"/>
              <a:t>Increase capability of ATPG tools to reduce ATPG untestable faults: </a:t>
            </a:r>
            <a:r>
              <a:rPr lang="en-US" sz="1200" b="0" i="0" u="none" strike="noStrike" kern="1200" baseline="0" dirty="0" smtClean="0">
                <a:solidFill>
                  <a:schemeClr val="tx1"/>
                </a:solidFill>
                <a:latin typeface="+mn-lt"/>
                <a:ea typeface="+mn-ea"/>
                <a:cs typeface="+mn-cs"/>
              </a:rPr>
              <a:t>The presence of AU faults shows that the ATPG algorithms for detecting a fault</a:t>
            </a:r>
          </a:p>
          <a:p>
            <a:r>
              <a:rPr lang="en-US" sz="1200" b="0" i="0" u="none" strike="noStrike" kern="1200" baseline="0" dirty="0" smtClean="0">
                <a:solidFill>
                  <a:schemeClr val="tx1"/>
                </a:solidFill>
                <a:latin typeface="+mn-lt"/>
                <a:ea typeface="+mn-ea"/>
                <a:cs typeface="+mn-cs"/>
              </a:rPr>
              <a:t>still need improvement. Moreover, the diagnostic coverage of path delay fault may improve further if the ATPG calculation capability is enhanced.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3.</a:t>
            </a:r>
            <a:r>
              <a:rPr lang="en-US" sz="1200" dirty="0" smtClean="0"/>
              <a:t> Apply our diagnosis method to other fault models such as bridging fault, stuck-open faults and so on. The behavior of these faults can be mapped to stuck-at fault.</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49</a:t>
            </a:fld>
            <a:endParaRPr lang="en-ZW"/>
          </a:p>
        </p:txBody>
      </p:sp>
    </p:spTree>
    <p:extLst>
      <p:ext uri="{BB962C8B-B14F-4D97-AF65-F5344CB8AC3E}">
        <p14:creationId xmlns:p14="http://schemas.microsoft.com/office/powerpoint/2010/main" val="1231837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50</a:t>
            </a:fld>
            <a:endParaRPr lang="en-ZW"/>
          </a:p>
        </p:txBody>
      </p:sp>
    </p:spTree>
    <p:extLst>
      <p:ext uri="{BB962C8B-B14F-4D97-AF65-F5344CB8AC3E}">
        <p14:creationId xmlns:p14="http://schemas.microsoft.com/office/powerpoint/2010/main" val="3601919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51</a:t>
            </a:fld>
            <a:endParaRPr lang="en-ZW"/>
          </a:p>
        </p:txBody>
      </p:sp>
    </p:spTree>
    <p:extLst>
      <p:ext uri="{BB962C8B-B14F-4D97-AF65-F5344CB8AC3E}">
        <p14:creationId xmlns:p14="http://schemas.microsoft.com/office/powerpoint/2010/main" val="114942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po</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5</a:t>
            </a:fld>
            <a:endParaRPr lang="en-ZW"/>
          </a:p>
        </p:txBody>
      </p:sp>
    </p:spTree>
    <p:extLst>
      <p:ext uri="{BB962C8B-B14F-4D97-AF65-F5344CB8AC3E}">
        <p14:creationId xmlns:p14="http://schemas.microsoft.com/office/powerpoint/2010/main" val="291856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Fault simulator will model the behavior</a:t>
            </a:r>
            <a:r>
              <a:rPr lang="en-US" baseline="0" dirty="0" smtClean="0"/>
              <a:t> of fault model. It generates candidate signatures of fault. Test are </a:t>
            </a:r>
            <a:r>
              <a:rPr lang="en-US" altLang="zh-CN" baseline="0" dirty="0" smtClean="0"/>
              <a:t>also</a:t>
            </a:r>
            <a:r>
              <a:rPr lang="en-US" baseline="0" dirty="0" smtClean="0"/>
              <a:t> applied to detect the faults in real circuits. The behavior signature of defective circuit will be compared with them from fault simulator. Comparison and conclusion will be made then.</a:t>
            </a:r>
            <a:r>
              <a:rPr lang="en-US" dirty="0" smtClean="0"/>
              <a:t> </a:t>
            </a:r>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6</a:t>
            </a:fld>
            <a:endParaRPr lang="en-ZW"/>
          </a:p>
        </p:txBody>
      </p:sp>
    </p:spTree>
    <p:extLst>
      <p:ext uri="{BB962C8B-B14F-4D97-AF65-F5344CB8AC3E}">
        <p14:creationId xmlns:p14="http://schemas.microsoft.com/office/powerpoint/2010/main" val="266931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ZW" dirty="0"/>
          </a:p>
        </p:txBody>
      </p:sp>
      <p:sp>
        <p:nvSpPr>
          <p:cNvPr id="4" name="灯片编号占位符 3"/>
          <p:cNvSpPr>
            <a:spLocks noGrp="1"/>
          </p:cNvSpPr>
          <p:nvPr>
            <p:ph type="sldNum" sz="quarter" idx="10"/>
          </p:nvPr>
        </p:nvSpPr>
        <p:spPr/>
        <p:txBody>
          <a:bodyPr/>
          <a:lstStyle/>
          <a:p>
            <a:fld id="{EFB257FB-827E-4157-8E2E-883872B87A21}" type="slidenum">
              <a:rPr lang="en-ZW" smtClean="0"/>
              <a:t>7</a:t>
            </a:fld>
            <a:endParaRPr lang="en-ZW"/>
          </a:p>
        </p:txBody>
      </p:sp>
    </p:spTree>
    <p:extLst>
      <p:ext uri="{BB962C8B-B14F-4D97-AF65-F5344CB8AC3E}">
        <p14:creationId xmlns:p14="http://schemas.microsoft.com/office/powerpoint/2010/main" val="394441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Given a benchmark circuit and </a:t>
            </a:r>
            <a:r>
              <a:rPr lang="en-US" altLang="zh-CN" dirty="0" smtClean="0">
                <a:latin typeface="Arial" pitchFamily="34" charset="0"/>
                <a:cs typeface="Arial" pitchFamily="34" charset="0"/>
              </a:rPr>
              <a:t>path delay </a:t>
            </a:r>
            <a:r>
              <a:rPr lang="en-US" dirty="0" smtClean="0">
                <a:latin typeface="Arial" pitchFamily="34" charset="0"/>
                <a:cs typeface="Arial" pitchFamily="34" charset="0"/>
              </a:rPr>
              <a:t>fault model,</a:t>
            </a:r>
            <a:r>
              <a:rPr lang="en-US" baseline="0" dirty="0" smtClean="0">
                <a:latin typeface="Arial" pitchFamily="34" charset="0"/>
                <a:cs typeface="Arial" pitchFamily="34" charset="0"/>
              </a:rPr>
              <a:t> we will do three things. </a:t>
            </a:r>
            <a:r>
              <a:rPr lang="en-US" dirty="0" smtClean="0"/>
              <a:t>Our</a:t>
            </a:r>
            <a:r>
              <a:rPr lang="en-US" baseline="0" dirty="0" smtClean="0"/>
              <a:t> purpose tries to </a:t>
            </a:r>
            <a:r>
              <a:rPr lang="en-US" dirty="0" smtClean="0">
                <a:latin typeface="Arial" pitchFamily="34" charset="0"/>
                <a:cs typeface="Arial" pitchFamily="34" charset="0"/>
              </a:rPr>
              <a:t>Model a pair of path delay faults</a:t>
            </a:r>
            <a:r>
              <a:rPr lang="en-ZW" baseline="0" dirty="0" smtClean="0">
                <a:latin typeface="+mn-lt"/>
                <a:cs typeface="+mn-cs"/>
              </a:rPr>
              <a:t> and generate exclusive test to distinguish between fault-pairs. Thus we </a:t>
            </a:r>
            <a:r>
              <a:rPr lang="en-US" baseline="0" dirty="0" smtClean="0">
                <a:latin typeface="Arial" pitchFamily="34" charset="0"/>
                <a:cs typeface="Arial" pitchFamily="34" charset="0"/>
              </a:rPr>
              <a:t>i</a:t>
            </a:r>
            <a:r>
              <a:rPr lang="en-US" dirty="0" smtClean="0">
                <a:latin typeface="Arial" pitchFamily="34" charset="0"/>
                <a:cs typeface="Arial" pitchFamily="34" charset="0"/>
              </a:rPr>
              <a:t>ncrease diagnostic coverage of path delay faults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Arial" pitchFamily="34" charset="0"/>
                <a:cs typeface="Arial" pitchFamily="34" charset="0"/>
              </a:rPr>
              <a:t>ps</a:t>
            </a:r>
            <a:endParaRPr lang="en-US" dirty="0" smtClean="0">
              <a:latin typeface="Arial" pitchFamily="34" charset="0"/>
              <a:cs typeface="Arial" pitchFamily="34" charset="0"/>
            </a:endParaRPr>
          </a:p>
        </p:txBody>
      </p:sp>
      <p:sp>
        <p:nvSpPr>
          <p:cNvPr id="4" name="灯片编号占位符 3"/>
          <p:cNvSpPr>
            <a:spLocks noGrp="1"/>
          </p:cNvSpPr>
          <p:nvPr>
            <p:ph type="sldNum" sz="quarter" idx="10"/>
          </p:nvPr>
        </p:nvSpPr>
        <p:spPr/>
        <p:txBody>
          <a:bodyPr/>
          <a:lstStyle/>
          <a:p>
            <a:fld id="{EFB257FB-827E-4157-8E2E-883872B87A21}" type="slidenum">
              <a:rPr lang="en-ZW" smtClean="0"/>
              <a:t>9</a:t>
            </a:fld>
            <a:endParaRPr lang="en-ZW"/>
          </a:p>
        </p:txBody>
      </p:sp>
    </p:spTree>
    <p:extLst>
      <p:ext uri="{BB962C8B-B14F-4D97-AF65-F5344CB8AC3E}">
        <p14:creationId xmlns:p14="http://schemas.microsoft.com/office/powerpoint/2010/main" val="254979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contribution</a:t>
            </a:r>
            <a:r>
              <a:rPr lang="en-US" baseline="0" dirty="0" smtClean="0"/>
              <a:t> is to make </a:t>
            </a:r>
            <a:r>
              <a:rPr lang="en-US" dirty="0" smtClean="0"/>
              <a:t>Construction of test model to generate exclusive test</a:t>
            </a:r>
            <a:r>
              <a:rPr lang="en-ZW" dirty="0" smtClean="0"/>
              <a:t>.</a:t>
            </a:r>
            <a:r>
              <a:rPr lang="en-ZW" baseline="0" dirty="0" smtClean="0"/>
              <a:t> A </a:t>
            </a:r>
            <a:r>
              <a:rPr lang="en-US" altLang="zh-CN" dirty="0" smtClean="0"/>
              <a:t>diagnosis method using conventional stuck-at fault detection tools. The</a:t>
            </a:r>
            <a:r>
              <a:rPr lang="en-US" altLang="zh-CN" baseline="0" dirty="0" smtClean="0"/>
              <a:t> conventional fault detection tools will save cost to diagnose the fault. If the test is found to be impossible, we make analysis of the undetectable faults.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灯片编号占位符 3"/>
          <p:cNvSpPr>
            <a:spLocks noGrp="1"/>
          </p:cNvSpPr>
          <p:nvPr>
            <p:ph type="sldNum" sz="quarter" idx="10"/>
          </p:nvPr>
        </p:nvSpPr>
        <p:spPr/>
        <p:txBody>
          <a:bodyPr/>
          <a:lstStyle/>
          <a:p>
            <a:fld id="{EFB257FB-827E-4157-8E2E-883872B87A21}" type="slidenum">
              <a:rPr lang="en-ZW" smtClean="0"/>
              <a:t>11</a:t>
            </a:fld>
            <a:endParaRPr lang="en-ZW"/>
          </a:p>
        </p:txBody>
      </p:sp>
    </p:spTree>
    <p:extLst>
      <p:ext uri="{BB962C8B-B14F-4D97-AF65-F5344CB8AC3E}">
        <p14:creationId xmlns:p14="http://schemas.microsoft.com/office/powerpoint/2010/main" val="227155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AE03CF2C-D5BF-403B-B317-EA6FBEE6D63B}" type="datetime1">
              <a:rPr lang="zh-CN" altLang="en-US" smtClean="0"/>
              <a:t>2015/5/26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2A031C0-5BE7-4597-B685-3EE2EA7CBED9}" type="datetime1">
              <a:rPr lang="zh-CN" altLang="en-US" smtClean="0"/>
              <a:t>2015/5/26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ABD8960-202E-4D5E-8853-E6BAEC6FB657}" type="datetime1">
              <a:rPr lang="zh-CN" altLang="en-US" smtClean="0"/>
              <a:t>2015/5/26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0461408A-1E14-4A05-B716-EE05F7F3D4A8}" type="datetime1">
              <a:rPr lang="zh-CN" altLang="en-US" smtClean="0"/>
              <a:t>2015/5/26</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798988-0697-48E8-BF08-97667438ADC3}" type="datetime1">
              <a:rPr lang="zh-CN" altLang="en-US" smtClean="0"/>
              <a:t>2015/5/26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D699AB4-8216-4630-8D90-3C3D9068C283}" type="datetime1">
              <a:rPr lang="zh-CN" altLang="en-US" smtClean="0"/>
              <a:t>2015/5/26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F765F87D-FF04-4840-B04E-FAE74DC79077}" type="datetime1">
              <a:rPr lang="zh-CN" altLang="en-US" smtClean="0"/>
              <a:t>2015/5/26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3A69EFD3-BDC7-472C-8DC7-404060599934}" type="datetime1">
              <a:rPr lang="zh-CN" altLang="en-US" smtClean="0"/>
              <a:t>2015/5/26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65E50C-B924-4FE4-90B3-9CB766EFE735}" type="datetime1">
              <a:rPr lang="zh-CN" altLang="en-US" smtClean="0"/>
              <a:t>2015/5/26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4B312C0-41A9-4F94-8D77-14929C901830}" type="datetime1">
              <a:rPr lang="zh-CN" altLang="en-US" smtClean="0"/>
              <a:t>2015/5/26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AC651504-D83B-4727-A491-5DC7464BF418}" type="datetime1">
              <a:rPr lang="zh-CN" altLang="en-US" smtClean="0"/>
              <a:t>2015/5/26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75A51E6A-98BF-400F-ABB7-F71706EF9502}" type="datetime1">
              <a:rPr lang="zh-CN" altLang="en-US" smtClean="0"/>
              <a:t>2015/5/26</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Visio___11.vsd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Visio___22.vsdx"/><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Visio___33.vsdx"/><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Microsoft_Visio___44.vsdx"/><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Microsoft_Visio___55.vsdx"/><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Visio___77.vsdx"/><Relationship Id="rId3" Type="http://schemas.openxmlformats.org/officeDocument/2006/relationships/notesSlide" Target="../notesSlides/notesSlide2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11" Type="http://schemas.openxmlformats.org/officeDocument/2006/relationships/image" Target="../media/image27.png"/><Relationship Id="rId5" Type="http://schemas.openxmlformats.org/officeDocument/2006/relationships/package" Target="../embeddings/Microsoft_Visio___66.vsdx"/><Relationship Id="rId10" Type="http://schemas.openxmlformats.org/officeDocument/2006/relationships/image" Target="../media/image26.png"/><Relationship Id="rId4" Type="http://schemas.openxmlformats.org/officeDocument/2006/relationships/oleObject" Target="../embeddings/oleObject6.bin"/><Relationship Id="rId9"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package" Target="../embeddings/Microsoft_Visio___88.vsdx"/><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emf"/><Relationship Id="rId5" Type="http://schemas.openxmlformats.org/officeDocument/2006/relationships/package" Target="../embeddings/Microsoft_Visio___99.vsdx"/><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Visio___1111.vsdx"/><Relationship Id="rId3" Type="http://schemas.openxmlformats.org/officeDocument/2006/relationships/notesSlide" Target="../notesSlides/notesSlide30.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emf"/><Relationship Id="rId5" Type="http://schemas.openxmlformats.org/officeDocument/2006/relationships/package" Target="../embeddings/Microsoft_Visio___1010.vsdx"/><Relationship Id="rId4" Type="http://schemas.openxmlformats.org/officeDocument/2006/relationships/oleObject" Target="../embeddings/oleObject10.bin"/><Relationship Id="rId9" Type="http://schemas.openxmlformats.org/officeDocument/2006/relationships/image" Target="../media/image22.emf"/></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package" Target="../embeddings/Microsoft_Visio___1212.vsdx"/><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584" y="404664"/>
            <a:ext cx="7772400" cy="1538286"/>
          </a:xfrm>
        </p:spPr>
        <p:txBody>
          <a:bodyPr>
            <a:normAutofit fontScale="90000"/>
          </a:bodyPr>
          <a:lstStyle/>
          <a:p>
            <a:r>
              <a:rPr lang="en-US" dirty="0" smtClean="0"/>
              <a:t>Diagnostic Test Generation for Path Delay Faults in a Scan Circuit</a:t>
            </a:r>
            <a:endParaRPr lang="en-ZW" dirty="0"/>
          </a:p>
        </p:txBody>
      </p:sp>
      <p:sp>
        <p:nvSpPr>
          <p:cNvPr id="3" name="副标题 2"/>
          <p:cNvSpPr>
            <a:spLocks noGrp="1"/>
          </p:cNvSpPr>
          <p:nvPr>
            <p:ph type="subTitle" idx="1"/>
          </p:nvPr>
        </p:nvSpPr>
        <p:spPr>
          <a:xfrm>
            <a:off x="1384663" y="2522513"/>
            <a:ext cx="6400800" cy="694928"/>
          </a:xfrm>
        </p:spPr>
        <p:txBody>
          <a:bodyPr>
            <a:normAutofit/>
          </a:bodyPr>
          <a:lstStyle/>
          <a:p>
            <a:r>
              <a:rPr lang="en-US" sz="2800" dirty="0" err="1" smtClean="0">
                <a:solidFill>
                  <a:schemeClr val="tx1"/>
                </a:solidFill>
              </a:rPr>
              <a:t>Zeshi</a:t>
            </a:r>
            <a:r>
              <a:rPr lang="en-US" sz="2800" dirty="0" smtClean="0">
                <a:solidFill>
                  <a:schemeClr val="tx1"/>
                </a:solidFill>
              </a:rPr>
              <a:t> </a:t>
            </a:r>
            <a:r>
              <a:rPr lang="en-US" sz="2800" dirty="0" err="1" smtClean="0">
                <a:solidFill>
                  <a:schemeClr val="tx1"/>
                </a:solidFill>
              </a:rPr>
              <a:t>Luo</a:t>
            </a:r>
            <a:endParaRPr lang="en-ZW" sz="2800" dirty="0">
              <a:solidFill>
                <a:schemeClr val="tx1"/>
              </a:solidFill>
            </a:endParaRPr>
          </a:p>
        </p:txBody>
      </p:sp>
      <p:pic>
        <p:nvPicPr>
          <p:cNvPr id="4" name="Picture 9" descr="AUSealColor_transparent2"/>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6830" y="4649497"/>
            <a:ext cx="1796464" cy="177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798163" y="2060848"/>
            <a:ext cx="3573799" cy="461665"/>
          </a:xfrm>
          <a:prstGeom prst="rect">
            <a:avLst/>
          </a:prstGeom>
        </p:spPr>
        <p:txBody>
          <a:bodyPr wrap="none">
            <a:spAutoFit/>
          </a:bodyPr>
          <a:lstStyle/>
          <a:p>
            <a:pPr algn="r"/>
            <a:r>
              <a:rPr lang="en-US" sz="2400" b="1" dirty="0">
                <a:solidFill>
                  <a:srgbClr val="002060"/>
                </a:solidFill>
                <a:latin typeface="Cambria" pitchFamily="18" charset="0"/>
              </a:rPr>
              <a:t>Master’s </a:t>
            </a:r>
            <a:r>
              <a:rPr lang="en-US" sz="2400" b="1" dirty="0" smtClean="0">
                <a:solidFill>
                  <a:srgbClr val="002060"/>
                </a:solidFill>
                <a:latin typeface="Cambria" pitchFamily="18" charset="0"/>
              </a:rPr>
              <a:t>Thesis Defense</a:t>
            </a:r>
            <a:endParaRPr lang="en-US" sz="2400" b="1" dirty="0">
              <a:solidFill>
                <a:srgbClr val="002060"/>
              </a:solidFill>
              <a:latin typeface="Cambria" pitchFamily="18" charset="0"/>
            </a:endParaRPr>
          </a:p>
        </p:txBody>
      </p:sp>
      <p:sp>
        <p:nvSpPr>
          <p:cNvPr id="6" name="矩形 5"/>
          <p:cNvSpPr/>
          <p:nvPr/>
        </p:nvSpPr>
        <p:spPr>
          <a:xfrm>
            <a:off x="2051720" y="3130622"/>
            <a:ext cx="5814392" cy="369332"/>
          </a:xfrm>
          <a:prstGeom prst="rect">
            <a:avLst/>
          </a:prstGeom>
        </p:spPr>
        <p:txBody>
          <a:bodyPr wrap="square">
            <a:spAutoFit/>
          </a:bodyPr>
          <a:lstStyle/>
          <a:p>
            <a:pPr marL="342900" lvl="0" indent="-342900" fontAlgn="base">
              <a:spcBef>
                <a:spcPct val="20000"/>
              </a:spcBef>
              <a:spcAft>
                <a:spcPct val="0"/>
              </a:spcAft>
              <a:buClr>
                <a:srgbClr val="FF581D"/>
              </a:buClr>
              <a:defRPr/>
            </a:pPr>
            <a:r>
              <a:rPr lang="en-US" dirty="0"/>
              <a:t>Department of Electrical and Computer Engineering </a:t>
            </a:r>
          </a:p>
        </p:txBody>
      </p:sp>
      <p:sp>
        <p:nvSpPr>
          <p:cNvPr id="7" name="矩形 6"/>
          <p:cNvSpPr/>
          <p:nvPr/>
        </p:nvSpPr>
        <p:spPr>
          <a:xfrm>
            <a:off x="2299062" y="3645024"/>
            <a:ext cx="4572000" cy="1015663"/>
          </a:xfrm>
          <a:prstGeom prst="rect">
            <a:avLst/>
          </a:prstGeom>
        </p:spPr>
        <p:txBody>
          <a:bodyPr>
            <a:spAutoFit/>
          </a:bodyPr>
          <a:lstStyle/>
          <a:p>
            <a:pPr algn="ctr"/>
            <a:r>
              <a:rPr lang="en-US" sz="2000" dirty="0"/>
              <a:t>Thesis Advisor: Dr. </a:t>
            </a:r>
            <a:r>
              <a:rPr lang="en-US" sz="2000" dirty="0" err="1"/>
              <a:t>Vishwani</a:t>
            </a:r>
            <a:r>
              <a:rPr lang="en-US" sz="2000" dirty="0"/>
              <a:t> D. </a:t>
            </a:r>
            <a:r>
              <a:rPr lang="en-US" sz="2000" dirty="0" err="1"/>
              <a:t>Agrawal</a:t>
            </a:r>
            <a:endParaRPr lang="en-US" sz="2000" dirty="0"/>
          </a:p>
          <a:p>
            <a:pPr algn="ctr"/>
            <a:r>
              <a:rPr lang="en-US" sz="2000" dirty="0"/>
              <a:t>Committee Members: </a:t>
            </a:r>
          </a:p>
          <a:p>
            <a:pPr algn="ctr"/>
            <a:r>
              <a:rPr lang="en-US" sz="2000" dirty="0"/>
              <a:t>Dr. </a:t>
            </a:r>
            <a:r>
              <a:rPr lang="en-US" sz="2000" dirty="0" err="1"/>
              <a:t>Adit</a:t>
            </a:r>
            <a:r>
              <a:rPr lang="en-US" sz="2000" dirty="0"/>
              <a:t> D. </a:t>
            </a:r>
            <a:r>
              <a:rPr lang="en-US" sz="2000" dirty="0" smtClean="0"/>
              <a:t>Singh, Dr</a:t>
            </a:r>
            <a:r>
              <a:rPr lang="en-US" sz="2000" dirty="0"/>
              <a:t>. Victor P. Nelson</a:t>
            </a:r>
            <a:r>
              <a:rPr lang="en-US" sz="2000" dirty="0" smtClean="0"/>
              <a:t>,</a:t>
            </a:r>
            <a:endParaRPr lang="en-US" sz="2000" dirty="0"/>
          </a:p>
        </p:txBody>
      </p:sp>
      <p:sp>
        <p:nvSpPr>
          <p:cNvPr id="9" name="TextBox 8"/>
          <p:cNvSpPr txBox="1"/>
          <p:nvPr/>
        </p:nvSpPr>
        <p:spPr>
          <a:xfrm>
            <a:off x="6805746" y="6021288"/>
            <a:ext cx="1910687" cy="369332"/>
          </a:xfrm>
          <a:prstGeom prst="rect">
            <a:avLst/>
          </a:prstGeom>
          <a:noFill/>
          <a:ln>
            <a:solidFill>
              <a:schemeClr val="bg1"/>
            </a:solidFill>
          </a:ln>
        </p:spPr>
        <p:txBody>
          <a:bodyPr wrap="square" rtlCol="0">
            <a:spAutoFit/>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baseline="-250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baseline="-250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baseline="-250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baseline="-25000">
                <a:solidFill>
                  <a:schemeClr val="tx1"/>
                </a:solidFill>
                <a:latin typeface="Arial" pitchFamily="34" charset="0"/>
                <a:ea typeface="+mn-ea"/>
                <a:cs typeface="Arial" pitchFamily="34" charset="0"/>
              </a:defRPr>
            </a:lvl5pPr>
            <a:lvl6pPr marL="2286000" algn="l" defTabSz="914400" rtl="0" eaLnBrk="1" latinLnBrk="0" hangingPunct="1">
              <a:defRPr kern="1200" baseline="-25000">
                <a:solidFill>
                  <a:schemeClr val="tx1"/>
                </a:solidFill>
                <a:latin typeface="Arial" pitchFamily="34" charset="0"/>
                <a:ea typeface="+mn-ea"/>
                <a:cs typeface="Arial" pitchFamily="34" charset="0"/>
              </a:defRPr>
            </a:lvl6pPr>
            <a:lvl7pPr marL="2743200" algn="l" defTabSz="914400" rtl="0" eaLnBrk="1" latinLnBrk="0" hangingPunct="1">
              <a:defRPr kern="1200" baseline="-25000">
                <a:solidFill>
                  <a:schemeClr val="tx1"/>
                </a:solidFill>
                <a:latin typeface="Arial" pitchFamily="34" charset="0"/>
                <a:ea typeface="+mn-ea"/>
                <a:cs typeface="Arial" pitchFamily="34" charset="0"/>
              </a:defRPr>
            </a:lvl7pPr>
            <a:lvl8pPr marL="3200400" algn="l" defTabSz="914400" rtl="0" eaLnBrk="1" latinLnBrk="0" hangingPunct="1">
              <a:defRPr kern="1200" baseline="-25000">
                <a:solidFill>
                  <a:schemeClr val="tx1"/>
                </a:solidFill>
                <a:latin typeface="Arial" pitchFamily="34" charset="0"/>
                <a:ea typeface="+mn-ea"/>
                <a:cs typeface="Arial" pitchFamily="34" charset="0"/>
              </a:defRPr>
            </a:lvl8pPr>
            <a:lvl9pPr marL="3657600" algn="l" defTabSz="914400" rtl="0" eaLnBrk="1" latinLnBrk="0" hangingPunct="1">
              <a:defRPr kern="1200" baseline="-25000">
                <a:solidFill>
                  <a:schemeClr val="tx1"/>
                </a:solidFill>
                <a:latin typeface="Arial" pitchFamily="34" charset="0"/>
                <a:ea typeface="+mn-ea"/>
                <a:cs typeface="Arial" pitchFamily="34" charset="0"/>
              </a:defRPr>
            </a:lvl9pPr>
          </a:lstStyle>
          <a:p>
            <a:r>
              <a:rPr lang="en-US" baseline="0" dirty="0" smtClean="0"/>
              <a:t>May 20, 2015</a:t>
            </a:r>
            <a:endParaRPr lang="en-US" baseline="0"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t>1</a:t>
            </a:fld>
            <a:endParaRPr lang="zh-CN" altLang="en-US"/>
          </a:p>
        </p:txBody>
      </p:sp>
    </p:spTree>
    <p:extLst>
      <p:ext uri="{BB962C8B-B14F-4D97-AF65-F5344CB8AC3E}">
        <p14:creationId xmlns:p14="http://schemas.microsoft.com/office/powerpoint/2010/main" val="214192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a:t>
            </a:r>
            <a:endParaRPr lang="en-ZW" dirty="0"/>
          </a:p>
        </p:txBody>
      </p:sp>
      <p:sp>
        <p:nvSpPr>
          <p:cNvPr id="3" name="内容占位符 2"/>
          <p:cNvSpPr>
            <a:spLocks noGrp="1"/>
          </p:cNvSpPr>
          <p:nvPr>
            <p:ph idx="1"/>
          </p:nvPr>
        </p:nvSpPr>
        <p:spPr>
          <a:xfrm>
            <a:off x="467544" y="2132856"/>
            <a:ext cx="8229600" cy="2692896"/>
          </a:xfrm>
        </p:spPr>
        <p:txBody>
          <a:bodyPr>
            <a:normAutofit/>
          </a:bodyPr>
          <a:lstStyle/>
          <a:p>
            <a:r>
              <a:rPr lang="en-US" sz="2800" dirty="0" smtClean="0"/>
              <a:t>Use cause-effect algorithm to diagnose the path delay fault.</a:t>
            </a:r>
          </a:p>
          <a:p>
            <a:r>
              <a:rPr lang="en-US" sz="2800" dirty="0"/>
              <a:t>Evaluate the diagnosis </a:t>
            </a:r>
            <a:r>
              <a:rPr lang="en-US" sz="2800" dirty="0" smtClean="0"/>
              <a:t>work by diagnostic metric.</a:t>
            </a:r>
          </a:p>
          <a:p>
            <a:r>
              <a:rPr lang="en-US" sz="2800" dirty="0" smtClean="0"/>
              <a:t>Use conventional fault detection tools to distinguish target fault pairs.</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10</a:t>
            </a:fld>
            <a:endParaRPr lang="zh-CN" altLang="en-US"/>
          </a:p>
        </p:txBody>
      </p:sp>
    </p:spTree>
    <p:extLst>
      <p:ext uri="{BB962C8B-B14F-4D97-AF65-F5344CB8AC3E}">
        <p14:creationId xmlns:p14="http://schemas.microsoft.com/office/powerpoint/2010/main" val="3316138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Contribution</a:t>
            </a:r>
            <a:endParaRPr lang="en-ZW" dirty="0"/>
          </a:p>
        </p:txBody>
      </p:sp>
      <p:sp>
        <p:nvSpPr>
          <p:cNvPr id="3" name="内容占位符 2"/>
          <p:cNvSpPr>
            <a:spLocks noGrp="1"/>
          </p:cNvSpPr>
          <p:nvPr>
            <p:ph idx="1"/>
          </p:nvPr>
        </p:nvSpPr>
        <p:spPr>
          <a:xfrm>
            <a:off x="323528" y="2132856"/>
            <a:ext cx="8229600" cy="2908920"/>
          </a:xfrm>
        </p:spPr>
        <p:txBody>
          <a:bodyPr>
            <a:normAutofit/>
          </a:bodyPr>
          <a:lstStyle/>
          <a:p>
            <a:r>
              <a:rPr lang="en-US" sz="2800" dirty="0" smtClean="0"/>
              <a:t>Construction of a test generation model for path delay fault.</a:t>
            </a:r>
          </a:p>
          <a:p>
            <a:r>
              <a:rPr lang="en-US" altLang="zh-CN" sz="2800" dirty="0" smtClean="0"/>
              <a:t>A diagnosis method using conventional stuck-at fault detection tools.</a:t>
            </a:r>
          </a:p>
          <a:p>
            <a:r>
              <a:rPr lang="en-US" sz="2800" dirty="0" smtClean="0"/>
              <a:t>Analysis of undetectable faults.</a:t>
            </a:r>
            <a:endParaRPr lang="en-ZW" sz="2800"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11</a:t>
            </a:fld>
            <a:endParaRPr lang="zh-CN" altLang="en-US"/>
          </a:p>
        </p:txBody>
      </p:sp>
    </p:spTree>
    <p:extLst>
      <p:ext uri="{BB962C8B-B14F-4D97-AF65-F5344CB8AC3E}">
        <p14:creationId xmlns:p14="http://schemas.microsoft.com/office/powerpoint/2010/main" val="4176270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Path delay </a:t>
            </a:r>
            <a:r>
              <a:rPr lang="en-US" sz="3600" dirty="0"/>
              <a:t>f</a:t>
            </a:r>
            <a:r>
              <a:rPr lang="en-US" sz="3600" dirty="0" smtClean="0"/>
              <a:t>ault </a:t>
            </a:r>
            <a:r>
              <a:rPr lang="en-ZW" sz="3600" dirty="0"/>
              <a:t>d</a:t>
            </a:r>
            <a:r>
              <a:rPr lang="en-ZW" sz="3600" dirty="0" smtClean="0"/>
              <a:t>etection</a:t>
            </a:r>
            <a:endParaRPr lang="en-ZW" sz="3600" dirty="0"/>
          </a:p>
        </p:txBody>
      </p:sp>
      <p:sp>
        <p:nvSpPr>
          <p:cNvPr id="3" name="内容占位符 2"/>
          <p:cNvSpPr>
            <a:spLocks noGrp="1"/>
          </p:cNvSpPr>
          <p:nvPr>
            <p:ph idx="1"/>
          </p:nvPr>
        </p:nvSpPr>
        <p:spPr>
          <a:xfrm>
            <a:off x="611560" y="1844824"/>
            <a:ext cx="8229600" cy="1440160"/>
          </a:xfrm>
        </p:spPr>
        <p:txBody>
          <a:bodyPr>
            <a:normAutofit/>
          </a:bodyPr>
          <a:lstStyle/>
          <a:p>
            <a:pPr marL="0" indent="0">
              <a:buNone/>
            </a:pPr>
            <a:r>
              <a:rPr lang="en-ZW" sz="2400" dirty="0"/>
              <a:t>Path delay </a:t>
            </a:r>
            <a:r>
              <a:rPr lang="en-US" sz="2400" dirty="0"/>
              <a:t>Fault </a:t>
            </a:r>
            <a:r>
              <a:rPr lang="en-ZW" sz="2400" dirty="0"/>
              <a:t>Detection</a:t>
            </a:r>
            <a:r>
              <a:rPr lang="en-ZW" sz="2400" b="1" dirty="0" smtClean="0"/>
              <a:t> </a:t>
            </a:r>
            <a:r>
              <a:rPr lang="en-ZW" sz="2400" dirty="0" smtClean="0"/>
              <a:t>requires </a:t>
            </a:r>
            <a:r>
              <a:rPr lang="en-ZW" sz="2400" dirty="0"/>
              <a:t>a logic value transition, which implies two events </a:t>
            </a:r>
            <a:r>
              <a:rPr lang="en-ZW" sz="2400" dirty="0" smtClean="0"/>
              <a:t>to </a:t>
            </a:r>
            <a:r>
              <a:rPr lang="en-ZW" sz="2400" dirty="0"/>
              <a:t>occur </a:t>
            </a:r>
            <a:r>
              <a:rPr lang="en-ZW" sz="2400" dirty="0" smtClean="0"/>
              <a:t>in order to detect </a:t>
            </a:r>
            <a:r>
              <a:rPr lang="en-ZW" sz="2400" dirty="0"/>
              <a:t>a fault.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68960"/>
            <a:ext cx="66967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12</a:t>
            </a:fld>
            <a:endParaRPr lang="zh-CN" altLang="en-US"/>
          </a:p>
        </p:txBody>
      </p:sp>
    </p:spTree>
    <p:extLst>
      <p:ext uri="{BB962C8B-B14F-4D97-AF65-F5344CB8AC3E}">
        <p14:creationId xmlns:p14="http://schemas.microsoft.com/office/powerpoint/2010/main" val="4218691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smtClean="0"/>
              <a:t>Steps for detecting a path delay fault</a:t>
            </a:r>
            <a:endParaRPr lang="en-ZW" sz="3600" dirty="0"/>
          </a:p>
        </p:txBody>
      </p:sp>
      <p:sp>
        <p:nvSpPr>
          <p:cNvPr id="3" name="内容占位符 2"/>
          <p:cNvSpPr>
            <a:spLocks noGrp="1"/>
          </p:cNvSpPr>
          <p:nvPr>
            <p:ph idx="1"/>
          </p:nvPr>
        </p:nvSpPr>
        <p:spPr>
          <a:xfrm>
            <a:off x="457200" y="1600200"/>
            <a:ext cx="8229600" cy="3845024"/>
          </a:xfrm>
        </p:spPr>
        <p:txBody>
          <a:bodyPr>
            <a:normAutofit fontScale="92500" lnSpcReduction="10000"/>
          </a:bodyPr>
          <a:lstStyle/>
          <a:p>
            <a:r>
              <a:rPr lang="en-ZW" sz="2400" dirty="0" smtClean="0"/>
              <a:t>Step 1 :  </a:t>
            </a:r>
            <a:r>
              <a:rPr lang="en-ZW" sz="2400" dirty="0"/>
              <a:t>Load scan </a:t>
            </a:r>
            <a:r>
              <a:rPr lang="en-ZW" sz="2400" dirty="0" smtClean="0"/>
              <a:t>chains </a:t>
            </a:r>
            <a:r>
              <a:rPr lang="en-US" sz="2400" dirty="0" smtClean="0"/>
              <a:t>to scan flip-flops</a:t>
            </a:r>
            <a:endParaRPr lang="en-ZW" sz="2400" dirty="0"/>
          </a:p>
          <a:p>
            <a:r>
              <a:rPr lang="en-ZW" sz="2400" dirty="0"/>
              <a:t>Step </a:t>
            </a:r>
            <a:r>
              <a:rPr lang="en-ZW" sz="2400" dirty="0" smtClean="0"/>
              <a:t>2 : Force test vector to </a:t>
            </a:r>
            <a:r>
              <a:rPr lang="en-ZW" sz="2400" dirty="0"/>
              <a:t>primary inputs</a:t>
            </a:r>
          </a:p>
          <a:p>
            <a:r>
              <a:rPr lang="en-ZW" sz="2400" dirty="0"/>
              <a:t>Step </a:t>
            </a:r>
            <a:r>
              <a:rPr lang="en-ZW" sz="2400" dirty="0" smtClean="0"/>
              <a:t>3</a:t>
            </a:r>
            <a:r>
              <a:rPr lang="en-ZW" sz="2400" dirty="0"/>
              <a:t> : Pulse clock </a:t>
            </a:r>
            <a:r>
              <a:rPr lang="en-ZW" sz="2400" dirty="0" smtClean="0"/>
              <a:t>(create </a:t>
            </a:r>
            <a:r>
              <a:rPr lang="en-ZW" sz="2400" dirty="0"/>
              <a:t>a launch event for a launch </a:t>
            </a:r>
            <a:r>
              <a:rPr lang="en-ZW" sz="2400" dirty="0" smtClean="0"/>
              <a:t>point)</a:t>
            </a:r>
            <a:endParaRPr lang="en-ZW" sz="2400" dirty="0"/>
          </a:p>
          <a:p>
            <a:r>
              <a:rPr lang="en-ZW" sz="2400" dirty="0"/>
              <a:t>Step </a:t>
            </a:r>
            <a:r>
              <a:rPr lang="en-ZW" sz="2400" dirty="0" smtClean="0"/>
              <a:t>4</a:t>
            </a:r>
            <a:r>
              <a:rPr lang="en-ZW" sz="2400" dirty="0"/>
              <a:t> : Force </a:t>
            </a:r>
            <a:r>
              <a:rPr lang="en-ZW" sz="2400" dirty="0" smtClean="0"/>
              <a:t>second test vector to primary </a:t>
            </a:r>
            <a:r>
              <a:rPr lang="en-ZW" sz="2400" dirty="0"/>
              <a:t>inputs </a:t>
            </a:r>
            <a:r>
              <a:rPr lang="en-ZW" sz="2400" dirty="0" smtClean="0"/>
              <a:t>(create </a:t>
            </a:r>
            <a:r>
              <a:rPr lang="en-ZW" sz="2400" dirty="0"/>
              <a:t>a launch event for a launch point that is a primary input)</a:t>
            </a:r>
          </a:p>
          <a:p>
            <a:r>
              <a:rPr lang="en-ZW" sz="2400" dirty="0"/>
              <a:t>Step </a:t>
            </a:r>
            <a:r>
              <a:rPr lang="en-ZW" sz="2400" dirty="0" smtClean="0"/>
              <a:t>5</a:t>
            </a:r>
            <a:r>
              <a:rPr lang="en-ZW" sz="2400" dirty="0"/>
              <a:t> : Measure primary outputs </a:t>
            </a:r>
            <a:r>
              <a:rPr lang="en-ZW" sz="2400" dirty="0" smtClean="0"/>
              <a:t>( </a:t>
            </a:r>
            <a:r>
              <a:rPr lang="en-ZW" sz="2400" dirty="0"/>
              <a:t>create a capture event for a capture point that is a </a:t>
            </a:r>
            <a:r>
              <a:rPr lang="en-ZW" sz="2400" dirty="0" smtClean="0"/>
              <a:t>primary output</a:t>
            </a:r>
            <a:r>
              <a:rPr lang="en-ZW" sz="2400" dirty="0"/>
              <a:t>)</a:t>
            </a:r>
          </a:p>
          <a:p>
            <a:r>
              <a:rPr lang="en-ZW" sz="2400" dirty="0"/>
              <a:t>Step </a:t>
            </a:r>
            <a:r>
              <a:rPr lang="en-ZW" sz="2400" dirty="0" smtClean="0"/>
              <a:t>6</a:t>
            </a:r>
            <a:r>
              <a:rPr lang="en-ZW" sz="2400" dirty="0"/>
              <a:t> : Pulse clock (to create a capture event for a capture </a:t>
            </a:r>
            <a:r>
              <a:rPr lang="en-ZW" sz="2400" dirty="0" smtClean="0"/>
              <a:t>point)</a:t>
            </a:r>
            <a:endParaRPr lang="en-ZW" sz="2400" dirty="0"/>
          </a:p>
          <a:p>
            <a:r>
              <a:rPr lang="en-ZW" sz="2400" dirty="0"/>
              <a:t>Step </a:t>
            </a:r>
            <a:r>
              <a:rPr lang="en-ZW" sz="2400" dirty="0" smtClean="0"/>
              <a:t>7</a:t>
            </a:r>
            <a:r>
              <a:rPr lang="en-ZW" sz="2400" dirty="0"/>
              <a:t> : Unload scan </a:t>
            </a:r>
            <a:r>
              <a:rPr lang="en-ZW" sz="2400" dirty="0" smtClean="0"/>
              <a:t>chains to observe</a:t>
            </a:r>
            <a:endParaRPr lang="en-ZW"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13</a:t>
            </a:fld>
            <a:endParaRPr lang="zh-CN" altLang="en-US"/>
          </a:p>
        </p:txBody>
      </p:sp>
    </p:spTree>
    <p:extLst>
      <p:ext uri="{BB962C8B-B14F-4D97-AF65-F5344CB8AC3E}">
        <p14:creationId xmlns:p14="http://schemas.microsoft.com/office/powerpoint/2010/main" val="1371292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ZW" sz="3600" dirty="0"/>
              <a:t>Robust </a:t>
            </a:r>
            <a:r>
              <a:rPr lang="en-ZW" sz="3600" dirty="0" smtClean="0"/>
              <a:t>detection </a:t>
            </a:r>
            <a:r>
              <a:rPr lang="en-ZW" sz="3600" dirty="0"/>
              <a:t>e</a:t>
            </a:r>
            <a:r>
              <a:rPr lang="en-ZW" sz="3600" dirty="0" smtClean="0"/>
              <a:t>xample</a:t>
            </a:r>
            <a:endParaRPr lang="en-ZW" sz="3600" dirty="0"/>
          </a:p>
        </p:txBody>
      </p:sp>
      <p:sp>
        <p:nvSpPr>
          <p:cNvPr id="3" name="内容占位符 2"/>
          <p:cNvSpPr>
            <a:spLocks noGrp="1"/>
          </p:cNvSpPr>
          <p:nvPr>
            <p:ph idx="1"/>
          </p:nvPr>
        </p:nvSpPr>
        <p:spPr>
          <a:xfrm>
            <a:off x="467544" y="5301208"/>
            <a:ext cx="7715200" cy="968971"/>
          </a:xfrm>
        </p:spPr>
        <p:txBody>
          <a:bodyPr>
            <a:noAutofit/>
          </a:bodyPr>
          <a:lstStyle/>
          <a:p>
            <a:pPr marL="0" indent="0">
              <a:buNone/>
            </a:pPr>
            <a:r>
              <a:rPr lang="en-ZW" sz="2000" dirty="0"/>
              <a:t>T</a:t>
            </a:r>
            <a:r>
              <a:rPr lang="en-ZW" sz="2000" dirty="0" smtClean="0"/>
              <a:t>he </a:t>
            </a:r>
            <a:r>
              <a:rPr lang="en-ZW" sz="2000" dirty="0"/>
              <a:t>gating value at the second OR gate was able to </a:t>
            </a:r>
            <a:r>
              <a:rPr lang="en-ZW" sz="2000" dirty="0" smtClean="0"/>
              <a:t>retain the </a:t>
            </a:r>
            <a:r>
              <a:rPr lang="en-ZW" sz="2000" dirty="0"/>
              <a:t>proper value for detection during the entire time from launch to capture events.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314" y="1556767"/>
            <a:ext cx="4104456" cy="367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14</a:t>
            </a:fld>
            <a:endParaRPr lang="zh-CN" altLang="en-US"/>
          </a:p>
        </p:txBody>
      </p:sp>
    </p:spTree>
    <p:extLst>
      <p:ext uri="{BB962C8B-B14F-4D97-AF65-F5344CB8AC3E}">
        <p14:creationId xmlns:p14="http://schemas.microsoft.com/office/powerpoint/2010/main" val="1378734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8229600" cy="1143000"/>
          </a:xfrm>
        </p:spPr>
        <p:txBody>
          <a:bodyPr>
            <a:normAutofit/>
          </a:bodyPr>
          <a:lstStyle/>
          <a:p>
            <a:r>
              <a:rPr lang="en-ZW" sz="3600" dirty="0"/>
              <a:t>Non-robust </a:t>
            </a:r>
            <a:r>
              <a:rPr lang="en-ZW" sz="3600" dirty="0" smtClean="0"/>
              <a:t>detection </a:t>
            </a:r>
            <a:r>
              <a:rPr lang="en-ZW" sz="3600" dirty="0"/>
              <a:t>e</a:t>
            </a:r>
            <a:r>
              <a:rPr lang="en-ZW" sz="3600" dirty="0" smtClean="0"/>
              <a:t>xample</a:t>
            </a:r>
            <a:endParaRPr lang="en-ZW" sz="3600" dirty="0"/>
          </a:p>
        </p:txBody>
      </p:sp>
      <p:sp>
        <p:nvSpPr>
          <p:cNvPr id="3" name="内容占位符 2"/>
          <p:cNvSpPr>
            <a:spLocks noGrp="1"/>
          </p:cNvSpPr>
          <p:nvPr>
            <p:ph idx="1"/>
          </p:nvPr>
        </p:nvSpPr>
        <p:spPr>
          <a:xfrm>
            <a:off x="457200" y="5301208"/>
            <a:ext cx="8363272" cy="824955"/>
          </a:xfrm>
        </p:spPr>
        <p:txBody>
          <a:bodyPr>
            <a:normAutofit/>
          </a:bodyPr>
          <a:lstStyle/>
          <a:p>
            <a:pPr marL="0" indent="0">
              <a:buNone/>
            </a:pPr>
            <a:r>
              <a:rPr lang="en-ZW" sz="2400" dirty="0" smtClean="0"/>
              <a:t>The </a:t>
            </a:r>
            <a:r>
              <a:rPr lang="en-ZW" sz="2400" dirty="0"/>
              <a:t>gating value on the OR gate changed during the 0 to </a:t>
            </a:r>
            <a:r>
              <a:rPr lang="en-ZW" sz="2400" dirty="0" smtClean="0"/>
              <a:t>1 transition </a:t>
            </a:r>
            <a:r>
              <a:rPr lang="en-ZW" sz="2400" dirty="0"/>
              <a:t>placed at the launch point.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628800"/>
            <a:ext cx="3888432" cy="366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15</a:t>
            </a:fld>
            <a:endParaRPr lang="zh-CN" altLang="en-US"/>
          </a:p>
        </p:txBody>
      </p:sp>
    </p:spTree>
    <p:extLst>
      <p:ext uri="{BB962C8B-B14F-4D97-AF65-F5344CB8AC3E}">
        <p14:creationId xmlns:p14="http://schemas.microsoft.com/office/powerpoint/2010/main" val="417296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ZW" sz="3600" dirty="0"/>
              <a:t>Functional </a:t>
            </a:r>
            <a:r>
              <a:rPr lang="en-ZW" sz="3600" dirty="0" smtClean="0"/>
              <a:t>detection </a:t>
            </a:r>
            <a:r>
              <a:rPr lang="en-ZW" sz="3600" dirty="0"/>
              <a:t>e</a:t>
            </a:r>
            <a:r>
              <a:rPr lang="en-ZW" sz="3600" dirty="0" smtClean="0"/>
              <a:t>xample</a:t>
            </a:r>
            <a:endParaRPr lang="en-ZW" sz="3600" dirty="0"/>
          </a:p>
        </p:txBody>
      </p:sp>
      <p:sp>
        <p:nvSpPr>
          <p:cNvPr id="3" name="内容占位符 2"/>
          <p:cNvSpPr>
            <a:spLocks noGrp="1"/>
          </p:cNvSpPr>
          <p:nvPr>
            <p:ph idx="1"/>
          </p:nvPr>
        </p:nvSpPr>
        <p:spPr>
          <a:xfrm>
            <a:off x="467544" y="5517232"/>
            <a:ext cx="8219256" cy="680939"/>
          </a:xfrm>
        </p:spPr>
        <p:txBody>
          <a:bodyPr>
            <a:noAutofit/>
          </a:bodyPr>
          <a:lstStyle/>
          <a:p>
            <a:pPr marL="0" indent="0">
              <a:buNone/>
            </a:pPr>
            <a:r>
              <a:rPr lang="en-ZW" sz="2400" dirty="0" smtClean="0"/>
              <a:t>The </a:t>
            </a:r>
            <a:r>
              <a:rPr lang="en-ZW" sz="2400" dirty="0"/>
              <a:t>gating (off-path) value on the OR gate is </a:t>
            </a:r>
            <a:r>
              <a:rPr lang="en-ZW" sz="2400" dirty="0" smtClean="0"/>
              <a:t>neither stable</a:t>
            </a:r>
            <a:r>
              <a:rPr lang="en-ZW" sz="2400" dirty="0"/>
              <a:t>, nor sensitizing at the time of the capture event. </a:t>
            </a:r>
            <a:endParaRPr lang="en-ZW" sz="2400"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520949"/>
            <a:ext cx="4032448" cy="385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16</a:t>
            </a:fld>
            <a:endParaRPr lang="zh-CN" altLang="en-US"/>
          </a:p>
        </p:txBody>
      </p:sp>
    </p:spTree>
    <p:extLst>
      <p:ext uri="{BB962C8B-B14F-4D97-AF65-F5344CB8AC3E}">
        <p14:creationId xmlns:p14="http://schemas.microsoft.com/office/powerpoint/2010/main" val="3417898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600" dirty="0"/>
              <a:t>	</a:t>
            </a:r>
            <a:r>
              <a:rPr lang="en-US" altLang="zh-CN" sz="3600" dirty="0" smtClean="0"/>
              <a:t>Modeling </a:t>
            </a:r>
            <a:r>
              <a:rPr lang="en-US" altLang="zh-CN" sz="3600" dirty="0"/>
              <a:t>a path delay </a:t>
            </a:r>
            <a:r>
              <a:rPr lang="en-US" altLang="zh-CN" sz="3600" dirty="0" smtClean="0"/>
              <a:t>fault</a:t>
            </a:r>
            <a:endParaRPr lang="en-ZW" sz="3600" dirty="0"/>
          </a:p>
        </p:txBody>
      </p:sp>
      <p:sp>
        <p:nvSpPr>
          <p:cNvPr id="3" name="内容占位符 2"/>
          <p:cNvSpPr>
            <a:spLocks noGrp="1"/>
          </p:cNvSpPr>
          <p:nvPr>
            <p:ph idx="1"/>
          </p:nvPr>
        </p:nvSpPr>
        <p:spPr>
          <a:xfrm>
            <a:off x="457200" y="1628800"/>
            <a:ext cx="8435280" cy="4464496"/>
          </a:xfrm>
        </p:spPr>
        <p:txBody>
          <a:bodyPr>
            <a:normAutofit fontScale="85000" lnSpcReduction="20000"/>
          </a:bodyPr>
          <a:lstStyle/>
          <a:p>
            <a:pPr marL="0" indent="0">
              <a:buNone/>
            </a:pPr>
            <a:r>
              <a:rPr lang="en-ZW" sz="2800" dirty="0" smtClean="0"/>
              <a:t>1. </a:t>
            </a:r>
            <a:r>
              <a:rPr lang="en-US" sz="2800" b="1" dirty="0" smtClean="0"/>
              <a:t> </a:t>
            </a:r>
            <a:r>
              <a:rPr lang="en-US" altLang="zh-CN" sz="2800" b="1" dirty="0" smtClean="0"/>
              <a:t>Insert a test model to original circuit</a:t>
            </a:r>
            <a:endParaRPr lang="en-ZW" sz="2800" dirty="0" smtClean="0"/>
          </a:p>
          <a:p>
            <a:pPr marL="0" indent="0">
              <a:buNone/>
            </a:pPr>
            <a:r>
              <a:rPr lang="en-US" sz="2800" dirty="0"/>
              <a:t> </a:t>
            </a:r>
            <a:r>
              <a:rPr lang="en-US" sz="2800" dirty="0" smtClean="0"/>
              <a:t>   -Insert a test model to the end of target path. We also collect 	target path’s information to construct our model</a:t>
            </a:r>
          </a:p>
          <a:p>
            <a:pPr marL="0" indent="0">
              <a:buNone/>
            </a:pPr>
            <a:endParaRPr lang="en-ZW" sz="2800" dirty="0" smtClean="0"/>
          </a:p>
          <a:p>
            <a:pPr marL="0" indent="0">
              <a:buNone/>
            </a:pPr>
            <a:r>
              <a:rPr lang="en-ZW" sz="2800" dirty="0" smtClean="0"/>
              <a:t>2</a:t>
            </a:r>
            <a:r>
              <a:rPr lang="en-ZW" sz="2800" dirty="0"/>
              <a:t>.  </a:t>
            </a:r>
            <a:r>
              <a:rPr lang="en-ZW" sz="2800" b="1" dirty="0" smtClean="0"/>
              <a:t>Apply a vector pair to the target path</a:t>
            </a:r>
          </a:p>
          <a:p>
            <a:pPr marL="0" indent="0">
              <a:buNone/>
            </a:pPr>
            <a:r>
              <a:rPr lang="en-US" sz="2800" dirty="0" smtClean="0"/>
              <a:t>    - </a:t>
            </a:r>
            <a:r>
              <a:rPr lang="en-US" sz="2800" dirty="0"/>
              <a:t>f</a:t>
            </a:r>
            <a:r>
              <a:rPr lang="en-US" sz="2800" dirty="0" smtClean="0"/>
              <a:t>ault activated after applying second vector</a:t>
            </a:r>
          </a:p>
          <a:p>
            <a:pPr marL="0" indent="0">
              <a:buNone/>
            </a:pPr>
            <a:r>
              <a:rPr lang="en-US" sz="2800" dirty="0"/>
              <a:t> </a:t>
            </a:r>
            <a:r>
              <a:rPr lang="en-US" sz="2800" dirty="0" smtClean="0"/>
              <a:t>   - fault effect propagates to and is captured in a destination 	flip-flop</a:t>
            </a:r>
            <a:endParaRPr lang="en-ZW" sz="2800" dirty="0"/>
          </a:p>
          <a:p>
            <a:pPr marL="0" indent="0">
              <a:buNone/>
            </a:pPr>
            <a:endParaRPr lang="en-ZW" sz="2800" dirty="0" smtClean="0"/>
          </a:p>
          <a:p>
            <a:pPr marL="0" indent="0">
              <a:buNone/>
            </a:pPr>
            <a:r>
              <a:rPr lang="en-ZW" sz="2800" dirty="0" smtClean="0"/>
              <a:t>3. </a:t>
            </a:r>
            <a:r>
              <a:rPr lang="en-ZW" sz="2800" b="1" dirty="0"/>
              <a:t> </a:t>
            </a:r>
            <a:r>
              <a:rPr lang="en-ZW" sz="2800" b="1" dirty="0" smtClean="0"/>
              <a:t>Test model consists of A D flip-flop and several gates  </a:t>
            </a:r>
          </a:p>
          <a:p>
            <a:pPr marL="0" indent="0">
              <a:buNone/>
            </a:pPr>
            <a:r>
              <a:rPr lang="en-US" sz="2800" dirty="0"/>
              <a:t> </a:t>
            </a:r>
            <a:r>
              <a:rPr lang="en-US" sz="2800" dirty="0" smtClean="0"/>
              <a:t>   - Add some few logics to the original circuit without 	increasing the complexity greatly</a:t>
            </a:r>
            <a:endParaRPr lang="en-ZW" sz="28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17</a:t>
            </a:fld>
            <a:endParaRPr lang="zh-CN" altLang="en-US"/>
          </a:p>
        </p:txBody>
      </p:sp>
    </p:spTree>
    <p:extLst>
      <p:ext uri="{BB962C8B-B14F-4D97-AF65-F5344CB8AC3E}">
        <p14:creationId xmlns:p14="http://schemas.microsoft.com/office/powerpoint/2010/main" val="2258673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a-DK" sz="3600" dirty="0" smtClean="0"/>
              <a:t>Test model for </a:t>
            </a:r>
            <a:r>
              <a:rPr lang="da-DK" sz="3600" dirty="0"/>
              <a:t>a falling transition</a:t>
            </a:r>
            <a:endParaRPr lang="en-ZW" sz="3600" dirty="0"/>
          </a:p>
        </p:txBody>
      </p:sp>
      <p:sp>
        <p:nvSpPr>
          <p:cNvPr id="3" name="内容占位符 2"/>
          <p:cNvSpPr>
            <a:spLocks noGrp="1"/>
          </p:cNvSpPr>
          <p:nvPr>
            <p:ph idx="1"/>
          </p:nvPr>
        </p:nvSpPr>
        <p:spPr>
          <a:xfrm>
            <a:off x="467544" y="5164460"/>
            <a:ext cx="8229600" cy="928836"/>
          </a:xfrm>
        </p:spPr>
        <p:txBody>
          <a:bodyPr>
            <a:normAutofit fontScale="70000" lnSpcReduction="20000"/>
          </a:bodyPr>
          <a:lstStyle/>
          <a:p>
            <a:pPr marL="0" indent="0">
              <a:buNone/>
            </a:pPr>
            <a:r>
              <a:rPr lang="en-US" sz="2800" dirty="0" smtClean="0"/>
              <a:t>1.  Any test that detect</a:t>
            </a:r>
            <a:r>
              <a:rPr lang="en-US" altLang="zh-CN" sz="2800" dirty="0" smtClean="0"/>
              <a:t>s</a:t>
            </a:r>
            <a:r>
              <a:rPr lang="en-US" sz="2800" dirty="0" smtClean="0"/>
              <a:t> the s-a-0 fault at signal OUT1 will detect a slow-to-fall  path delay fault on path a-d-e. </a:t>
            </a:r>
          </a:p>
          <a:p>
            <a:pPr marL="0" indent="0">
              <a:buNone/>
            </a:pPr>
            <a:r>
              <a:rPr lang="en-US" altLang="zh-CN" sz="2800" dirty="0" smtClean="0"/>
              <a:t>2. O</a:t>
            </a:r>
            <a:r>
              <a:rPr lang="en-US" sz="2800" dirty="0" smtClean="0"/>
              <a:t>ur </a:t>
            </a:r>
            <a:r>
              <a:rPr lang="en-US" sz="2800" dirty="0"/>
              <a:t>test model is inserted to end of path.</a:t>
            </a:r>
          </a:p>
          <a:p>
            <a:pPr marL="457200" indent="-457200">
              <a:buAutoNum type="arabicPeriod"/>
            </a:pPr>
            <a:endParaRPr lang="en-ZW"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18</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268350452"/>
              </p:ext>
            </p:extLst>
          </p:nvPr>
        </p:nvGraphicFramePr>
        <p:xfrm>
          <a:off x="1403648" y="1052736"/>
          <a:ext cx="6561137" cy="4751387"/>
        </p:xfrm>
        <a:graphic>
          <a:graphicData uri="http://schemas.openxmlformats.org/presentationml/2006/ole">
            <mc:AlternateContent xmlns:mc="http://schemas.openxmlformats.org/markup-compatibility/2006">
              <mc:Choice xmlns:v="urn:schemas-microsoft-com:vml" Requires="v">
                <p:oleObj spid="_x0000_s11411" name="Visio" r:id="rId5" imgW="7096122" imgH="4238730" progId="Visio.Drawing.15">
                  <p:embed/>
                </p:oleObj>
              </mc:Choice>
              <mc:Fallback>
                <p:oleObj name="Visio" r:id="rId5" imgW="7096122" imgH="4238730" progId="Visio.Drawing.15">
                  <p:embed/>
                  <p:pic>
                    <p:nvPicPr>
                      <p:cNvPr id="0" name="对象 2"/>
                      <p:cNvPicPr>
                        <a:picLocks noChangeAspect="1" noChangeArrowheads="1"/>
                      </p:cNvPicPr>
                      <p:nvPr/>
                    </p:nvPicPr>
                    <p:blipFill>
                      <a:blip r:embed="rId6"/>
                      <a:srcRect/>
                      <a:stretch>
                        <a:fillRect/>
                      </a:stretch>
                    </p:blipFill>
                    <p:spPr bwMode="auto">
                      <a:xfrm>
                        <a:off x="1403648" y="1052736"/>
                        <a:ext cx="65611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379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da-DK" sz="3200" dirty="0" smtClean="0"/>
              <a:t>Signal requirement for the inputs of AND gate</a:t>
            </a:r>
            <a:endParaRPr lang="en-ZW" sz="3200"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t>19</a:t>
            </a:fld>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30213688"/>
              </p:ext>
            </p:extLst>
          </p:nvPr>
        </p:nvGraphicFramePr>
        <p:xfrm>
          <a:off x="107504" y="1556792"/>
          <a:ext cx="6336704" cy="4752528"/>
        </p:xfrm>
        <a:graphic>
          <a:graphicData uri="http://schemas.openxmlformats.org/presentationml/2006/ole">
            <mc:AlternateContent xmlns:mc="http://schemas.openxmlformats.org/markup-compatibility/2006">
              <mc:Choice xmlns:v="urn:schemas-microsoft-com:vml" Requires="v">
                <p:oleObj spid="_x0000_s1545" name="Visio" r:id="rId5" imgW="7096122" imgH="4238730" progId="Visio.Drawing.15">
                  <p:embed/>
                </p:oleObj>
              </mc:Choice>
              <mc:Fallback>
                <p:oleObj name="Visio" r:id="rId5" imgW="7096122" imgH="4238730" progId="Visio.Drawing.15">
                  <p:embed/>
                  <p:pic>
                    <p:nvPicPr>
                      <p:cNvPr id="0" name=""/>
                      <p:cNvPicPr/>
                      <p:nvPr/>
                    </p:nvPicPr>
                    <p:blipFill>
                      <a:blip r:embed="rId6"/>
                      <a:stretch>
                        <a:fillRect/>
                      </a:stretch>
                    </p:blipFill>
                    <p:spPr>
                      <a:xfrm>
                        <a:off x="107504" y="1556792"/>
                        <a:ext cx="6336704" cy="4752528"/>
                      </a:xfrm>
                      <a:prstGeom prst="rect">
                        <a:avLst/>
                      </a:prstGeom>
                    </p:spPr>
                  </p:pic>
                </p:oleObj>
              </mc:Fallback>
            </mc:AlternateContent>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503774573"/>
              </p:ext>
            </p:extLst>
          </p:nvPr>
        </p:nvGraphicFramePr>
        <p:xfrm>
          <a:off x="6012160" y="1628800"/>
          <a:ext cx="2903984" cy="1737360"/>
        </p:xfrm>
        <a:graphic>
          <a:graphicData uri="http://schemas.openxmlformats.org/drawingml/2006/table">
            <a:tbl>
              <a:tblPr firstRow="1" bandRow="1">
                <a:tableStyleId>{5C22544A-7EE6-4342-B048-85BDC9FD1C3A}</a:tableStyleId>
              </a:tblPr>
              <a:tblGrid>
                <a:gridCol w="1459410"/>
                <a:gridCol w="1444574"/>
              </a:tblGrid>
              <a:tr h="557115">
                <a:tc>
                  <a:txBody>
                    <a:bodyPr/>
                    <a:lstStyle/>
                    <a:p>
                      <a:pPr algn="ctr"/>
                      <a:r>
                        <a:rPr lang="en-US" dirty="0" smtClean="0"/>
                        <a:t>Signal</a:t>
                      </a:r>
                      <a:r>
                        <a:rPr lang="en-US" baseline="0" dirty="0" smtClean="0"/>
                        <a:t> requirement</a:t>
                      </a:r>
                      <a:endParaRPr lang="en-ZW" dirty="0"/>
                    </a:p>
                  </a:txBody>
                  <a:tcPr/>
                </a:tc>
                <a:tc>
                  <a:txBody>
                    <a:bodyPr/>
                    <a:lstStyle/>
                    <a:p>
                      <a:pPr algn="ctr"/>
                      <a:r>
                        <a:rPr lang="en-US" dirty="0" smtClean="0"/>
                        <a:t>Value</a:t>
                      </a:r>
                      <a:endParaRPr lang="en-ZW" dirty="0"/>
                    </a:p>
                  </a:txBody>
                  <a:tcPr/>
                </a:tc>
              </a:tr>
              <a:tr h="318351">
                <a:tc>
                  <a:txBody>
                    <a:bodyPr/>
                    <a:lstStyle/>
                    <a:p>
                      <a:pPr algn="ctr"/>
                      <a:r>
                        <a:rPr lang="en-US" dirty="0" smtClean="0"/>
                        <a:t>e</a:t>
                      </a:r>
                      <a:endParaRPr lang="en-ZW" dirty="0"/>
                    </a:p>
                  </a:txBody>
                  <a:tcPr/>
                </a:tc>
                <a:tc>
                  <a:txBody>
                    <a:bodyPr/>
                    <a:lstStyle/>
                    <a:p>
                      <a:pPr algn="ctr"/>
                      <a:r>
                        <a:rPr lang="en-US" dirty="0" smtClean="0"/>
                        <a:t>1</a:t>
                      </a:r>
                      <a:endParaRPr lang="en-ZW" dirty="0"/>
                    </a:p>
                  </a:txBody>
                  <a:tcPr/>
                </a:tc>
              </a:tr>
              <a:tr h="318351">
                <a:tc>
                  <a:txBody>
                    <a:bodyPr/>
                    <a:lstStyle/>
                    <a:p>
                      <a:pPr algn="ctr"/>
                      <a:r>
                        <a:rPr lang="en-US" dirty="0" smtClean="0"/>
                        <a:t>d, f, g, h</a:t>
                      </a:r>
                      <a:endParaRPr lang="en-ZW" dirty="0"/>
                    </a:p>
                  </a:txBody>
                  <a:tcPr/>
                </a:tc>
                <a:tc>
                  <a:txBody>
                    <a:bodyPr/>
                    <a:lstStyle/>
                    <a:p>
                      <a:pPr algn="ctr"/>
                      <a:r>
                        <a:rPr lang="en-US" dirty="0" smtClean="0"/>
                        <a:t>0</a:t>
                      </a:r>
                      <a:endParaRPr lang="en-ZW" dirty="0"/>
                    </a:p>
                  </a:txBody>
                  <a:tcPr/>
                </a:tc>
              </a:tr>
              <a:tr h="318351">
                <a:tc>
                  <a:txBody>
                    <a:bodyPr/>
                    <a:lstStyle/>
                    <a:p>
                      <a:pPr algn="ctr"/>
                      <a:r>
                        <a:rPr lang="en-US" dirty="0" smtClean="0"/>
                        <a:t>a</a:t>
                      </a:r>
                      <a:endParaRPr lang="en-ZW" dirty="0"/>
                    </a:p>
                  </a:txBody>
                  <a:tcPr/>
                </a:tc>
                <a:tc>
                  <a:txBody>
                    <a:bodyPr/>
                    <a:lstStyle/>
                    <a:p>
                      <a:pPr algn="ctr"/>
                      <a:r>
                        <a:rPr lang="en-US" dirty="0" smtClean="0"/>
                        <a:t>0</a:t>
                      </a:r>
                      <a:endParaRPr lang="en-ZW" dirty="0"/>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103963004"/>
              </p:ext>
            </p:extLst>
          </p:nvPr>
        </p:nvGraphicFramePr>
        <p:xfrm>
          <a:off x="6084167" y="4077072"/>
          <a:ext cx="2880322" cy="1737360"/>
        </p:xfrm>
        <a:graphic>
          <a:graphicData uri="http://schemas.openxmlformats.org/drawingml/2006/table">
            <a:tbl>
              <a:tblPr firstRow="1" bandRow="1">
                <a:tableStyleId>{5C22544A-7EE6-4342-B048-85BDC9FD1C3A}</a:tableStyleId>
              </a:tblPr>
              <a:tblGrid>
                <a:gridCol w="1440161"/>
                <a:gridCol w="1440161"/>
              </a:tblGrid>
              <a:tr h="327980">
                <a:tc>
                  <a:txBody>
                    <a:bodyPr/>
                    <a:lstStyle/>
                    <a:p>
                      <a:pPr algn="ctr"/>
                      <a:r>
                        <a:rPr lang="en-US" dirty="0" smtClean="0"/>
                        <a:t>Signal</a:t>
                      </a:r>
                      <a:r>
                        <a:rPr lang="en-US" baseline="0" dirty="0" smtClean="0"/>
                        <a:t> requirement </a:t>
                      </a:r>
                      <a:endParaRPr lang="en-ZW" dirty="0"/>
                    </a:p>
                  </a:txBody>
                  <a:tcPr/>
                </a:tc>
                <a:tc>
                  <a:txBody>
                    <a:bodyPr/>
                    <a:lstStyle/>
                    <a:p>
                      <a:pPr algn="ctr"/>
                      <a:r>
                        <a:rPr lang="en-US" dirty="0" smtClean="0"/>
                        <a:t>Value</a:t>
                      </a:r>
                      <a:endParaRPr lang="en-ZW" dirty="0"/>
                    </a:p>
                  </a:txBody>
                  <a:tcPr/>
                </a:tc>
              </a:tr>
              <a:tr h="327980">
                <a:tc>
                  <a:txBody>
                    <a:bodyPr/>
                    <a:lstStyle/>
                    <a:p>
                      <a:pPr algn="ctr"/>
                      <a:r>
                        <a:rPr lang="en-US" dirty="0" smtClean="0"/>
                        <a:t>e</a:t>
                      </a:r>
                      <a:endParaRPr lang="en-ZW" dirty="0"/>
                    </a:p>
                  </a:txBody>
                  <a:tcPr/>
                </a:tc>
                <a:tc>
                  <a:txBody>
                    <a:bodyPr/>
                    <a:lstStyle/>
                    <a:p>
                      <a:pPr algn="ctr"/>
                      <a:r>
                        <a:rPr lang="en-US" dirty="0" smtClean="0"/>
                        <a:t>0</a:t>
                      </a:r>
                      <a:endParaRPr lang="en-ZW" dirty="0"/>
                    </a:p>
                  </a:txBody>
                  <a:tcPr/>
                </a:tc>
              </a:tr>
              <a:tr h="327980">
                <a:tc>
                  <a:txBody>
                    <a:bodyPr/>
                    <a:lstStyle/>
                    <a:p>
                      <a:pPr algn="ctr"/>
                      <a:r>
                        <a:rPr lang="en-US" dirty="0" smtClean="0"/>
                        <a:t>d</a:t>
                      </a:r>
                      <a:endParaRPr lang="en-ZW" dirty="0"/>
                    </a:p>
                  </a:txBody>
                  <a:tcPr/>
                </a:tc>
                <a:tc>
                  <a:txBody>
                    <a:bodyPr/>
                    <a:lstStyle/>
                    <a:p>
                      <a:pPr algn="ctr"/>
                      <a:r>
                        <a:rPr lang="en-US" dirty="0" smtClean="0"/>
                        <a:t>1</a:t>
                      </a:r>
                      <a:endParaRPr lang="en-ZW" dirty="0"/>
                    </a:p>
                  </a:txBody>
                  <a:tcPr/>
                </a:tc>
              </a:tr>
              <a:tr h="327980">
                <a:tc>
                  <a:txBody>
                    <a:bodyPr/>
                    <a:lstStyle/>
                    <a:p>
                      <a:pPr algn="ctr"/>
                      <a:r>
                        <a:rPr lang="en-US" dirty="0" smtClean="0"/>
                        <a:t>a, b, c</a:t>
                      </a:r>
                      <a:endParaRPr lang="en-ZW" dirty="0"/>
                    </a:p>
                  </a:txBody>
                  <a:tcPr/>
                </a:tc>
                <a:tc>
                  <a:txBody>
                    <a:bodyPr/>
                    <a:lstStyle/>
                    <a:p>
                      <a:pPr algn="ctr"/>
                      <a:r>
                        <a:rPr lang="en-US" dirty="0" smtClean="0"/>
                        <a:t>1</a:t>
                      </a:r>
                      <a:endParaRPr lang="en-ZW" dirty="0"/>
                    </a:p>
                  </a:txBody>
                  <a:tcPr/>
                </a:tc>
              </a:tr>
            </a:tbl>
          </a:graphicData>
        </a:graphic>
      </p:graphicFrame>
    </p:spTree>
    <p:extLst>
      <p:ext uri="{BB962C8B-B14F-4D97-AF65-F5344CB8AC3E}">
        <p14:creationId xmlns:p14="http://schemas.microsoft.com/office/powerpoint/2010/main" val="331643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cs typeface="Arial" pitchFamily="34" charset="0"/>
              </a:rPr>
              <a:t>Outline</a:t>
            </a:r>
            <a:endParaRPr lang="en-ZW" dirty="0"/>
          </a:p>
        </p:txBody>
      </p:sp>
      <p:sp>
        <p:nvSpPr>
          <p:cNvPr id="3" name="内容占位符 2"/>
          <p:cNvSpPr>
            <a:spLocks noGrp="1"/>
          </p:cNvSpPr>
          <p:nvPr>
            <p:ph idx="1"/>
          </p:nvPr>
        </p:nvSpPr>
        <p:spPr>
          <a:xfrm>
            <a:off x="467544" y="1412776"/>
            <a:ext cx="8229600" cy="4277072"/>
          </a:xfrm>
        </p:spPr>
        <p:txBody>
          <a:bodyPr>
            <a:noAutofit/>
          </a:bodyPr>
          <a:lstStyle/>
          <a:p>
            <a:pPr>
              <a:buSzPct val="80000"/>
              <a:buFont typeface="Wingdings" pitchFamily="2" charset="2"/>
              <a:buChar char="Ø"/>
            </a:pPr>
            <a:r>
              <a:rPr lang="en-US" altLang="zh-CN" sz="2400" b="1" dirty="0" smtClean="0"/>
              <a:t>Background</a:t>
            </a:r>
            <a:endParaRPr lang="en-US" altLang="zh-CN" sz="2400" b="1" dirty="0"/>
          </a:p>
          <a:p>
            <a:pPr>
              <a:buSzPct val="80000"/>
              <a:buFont typeface="Wingdings" pitchFamily="2" charset="2"/>
              <a:buChar char="Ø"/>
            </a:pPr>
            <a:r>
              <a:rPr lang="en-US" altLang="zh-CN" sz="2400" b="1" dirty="0" smtClean="0"/>
              <a:t>Problem statement and motivation </a:t>
            </a:r>
          </a:p>
          <a:p>
            <a:pPr>
              <a:buSzPct val="80000"/>
              <a:buFont typeface="Wingdings" pitchFamily="2" charset="2"/>
              <a:buChar char="Ø"/>
            </a:pPr>
            <a:r>
              <a:rPr lang="en-US" altLang="zh-CN" sz="2400" b="1" dirty="0" smtClean="0"/>
              <a:t>Contribution</a:t>
            </a:r>
            <a:endParaRPr lang="en-US" altLang="zh-CN" sz="2400" b="1" dirty="0"/>
          </a:p>
          <a:p>
            <a:pPr>
              <a:buSzPct val="80000"/>
              <a:buFont typeface="Wingdings" pitchFamily="2" charset="2"/>
              <a:buChar char="Ø"/>
            </a:pPr>
            <a:r>
              <a:rPr lang="en-US" sz="2400" b="1" dirty="0"/>
              <a:t>Diagnostic ATPG </a:t>
            </a:r>
            <a:r>
              <a:rPr lang="en-US" sz="2400" b="1" dirty="0" smtClean="0"/>
              <a:t>system</a:t>
            </a:r>
            <a:endParaRPr lang="en-US" sz="2400" b="1" dirty="0"/>
          </a:p>
          <a:p>
            <a:pPr marL="0" indent="0">
              <a:buSzPct val="80000"/>
              <a:buNone/>
            </a:pPr>
            <a:r>
              <a:rPr lang="en-US" altLang="zh-CN" sz="2400" b="1" dirty="0" smtClean="0"/>
              <a:t>	</a:t>
            </a:r>
            <a:r>
              <a:rPr lang="en-US" altLang="zh-CN" sz="1800" b="1" dirty="0" smtClean="0"/>
              <a:t>-Path delay fault detection</a:t>
            </a:r>
          </a:p>
          <a:p>
            <a:pPr marL="0" indent="0">
              <a:buSzPct val="80000"/>
              <a:buNone/>
            </a:pPr>
            <a:r>
              <a:rPr lang="en-US" altLang="zh-CN" sz="1800" b="1" dirty="0" smtClean="0"/>
              <a:t>	-</a:t>
            </a:r>
            <a:r>
              <a:rPr lang="en-US" altLang="zh-CN" sz="1800" b="1" dirty="0"/>
              <a:t>Modeling a path delay </a:t>
            </a:r>
            <a:r>
              <a:rPr lang="en-US" altLang="zh-CN" sz="1800" b="1" dirty="0" smtClean="0"/>
              <a:t>fault</a:t>
            </a:r>
          </a:p>
          <a:p>
            <a:pPr marL="0" indent="0">
              <a:buSzPct val="80000"/>
              <a:buNone/>
            </a:pPr>
            <a:r>
              <a:rPr lang="en-US" altLang="zh-CN" sz="1800" b="1" dirty="0" smtClean="0"/>
              <a:t>	-</a:t>
            </a:r>
            <a:r>
              <a:rPr lang="en-US" altLang="zh-CN" sz="1800" b="1" dirty="0"/>
              <a:t>Detection test </a:t>
            </a:r>
          </a:p>
          <a:p>
            <a:pPr marL="0" indent="0">
              <a:buSzPct val="80000"/>
              <a:buNone/>
            </a:pPr>
            <a:r>
              <a:rPr lang="en-US" altLang="zh-CN" sz="1800" b="1" dirty="0" smtClean="0"/>
              <a:t>	-Exclusive test </a:t>
            </a:r>
          </a:p>
          <a:p>
            <a:pPr>
              <a:buSzPct val="80000"/>
              <a:buFont typeface="Wingdings" pitchFamily="2" charset="2"/>
              <a:buChar char="Ø"/>
            </a:pPr>
            <a:r>
              <a:rPr lang="en-US" altLang="zh-CN" sz="2400" b="1" dirty="0" smtClean="0"/>
              <a:t>Experimental </a:t>
            </a:r>
            <a:r>
              <a:rPr lang="en-US" altLang="zh-CN" sz="2400" b="1" dirty="0"/>
              <a:t>setup and results</a:t>
            </a:r>
          </a:p>
          <a:p>
            <a:pPr>
              <a:buSzPct val="80000"/>
              <a:buFont typeface="Wingdings" pitchFamily="2" charset="2"/>
              <a:buChar char="Ø"/>
            </a:pPr>
            <a:r>
              <a:rPr lang="en-US" altLang="zh-CN" sz="2400" b="1" dirty="0" smtClean="0"/>
              <a:t>Conclusion</a:t>
            </a:r>
          </a:p>
          <a:p>
            <a:pPr>
              <a:buSzPct val="80000"/>
              <a:buFont typeface="Wingdings" pitchFamily="2" charset="2"/>
              <a:buChar char="Ø"/>
            </a:pPr>
            <a:r>
              <a:rPr lang="en-US" altLang="zh-CN" sz="2400" b="1" dirty="0" smtClean="0"/>
              <a:t>Future work</a:t>
            </a:r>
          </a:p>
          <a:p>
            <a:pPr>
              <a:buSzPct val="80000"/>
              <a:buFont typeface="Wingdings" pitchFamily="2" charset="2"/>
              <a:buChar char="Ø"/>
            </a:pPr>
            <a:r>
              <a:rPr lang="en-US" altLang="zh-CN" sz="2400" b="1" dirty="0" smtClean="0"/>
              <a:t>References</a:t>
            </a:r>
            <a:endParaRPr lang="zh-CN" altLang="en-US" sz="2400" b="1"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a:t>
            </a:fld>
            <a:endParaRPr lang="zh-CN" altLang="en-US"/>
          </a:p>
        </p:txBody>
      </p:sp>
    </p:spTree>
    <p:extLst>
      <p:ext uri="{BB962C8B-B14F-4D97-AF65-F5344CB8AC3E}">
        <p14:creationId xmlns:p14="http://schemas.microsoft.com/office/powerpoint/2010/main" val="3302060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Analysis of the input of FFD</a:t>
            </a:r>
            <a:endParaRPr lang="en-ZW" sz="36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20</a:t>
            </a:fld>
            <a:endParaRPr lang="zh-CN" altLang="en-US"/>
          </a:p>
        </p:txBody>
      </p:sp>
      <p:graphicFrame>
        <p:nvGraphicFramePr>
          <p:cNvPr id="5" name="内容占位符 4"/>
          <p:cNvGraphicFramePr>
            <a:graphicFrameLocks noGrp="1" noChangeAspect="1"/>
          </p:cNvGraphicFramePr>
          <p:nvPr>
            <p:ph idx="1"/>
            <p:extLst>
              <p:ext uri="{D42A27DB-BD31-4B8C-83A1-F6EECF244321}">
                <p14:modId xmlns:p14="http://schemas.microsoft.com/office/powerpoint/2010/main" val="3011613852"/>
              </p:ext>
            </p:extLst>
          </p:nvPr>
        </p:nvGraphicFramePr>
        <p:xfrm>
          <a:off x="1763688" y="3356992"/>
          <a:ext cx="5558088" cy="3319932"/>
        </p:xfrm>
        <a:graphic>
          <a:graphicData uri="http://schemas.openxmlformats.org/presentationml/2006/ole">
            <mc:AlternateContent xmlns:mc="http://schemas.openxmlformats.org/markup-compatibility/2006">
              <mc:Choice xmlns:v="urn:schemas-microsoft-com:vml" Requires="v">
                <p:oleObj spid="_x0000_s12436" name="Visio" r:id="rId5" imgW="7096122" imgH="4238730" progId="Visio.Drawing.15">
                  <p:embed/>
                </p:oleObj>
              </mc:Choice>
              <mc:Fallback>
                <p:oleObj name="Visio" r:id="rId5" imgW="7096122" imgH="4238730" progId="Visio.Drawing.15">
                  <p:embed/>
                  <p:pic>
                    <p:nvPicPr>
                      <p:cNvPr id="0" name="对象 2"/>
                      <p:cNvPicPr>
                        <a:picLocks noChangeAspect="1" noChangeArrowheads="1"/>
                      </p:cNvPicPr>
                      <p:nvPr/>
                    </p:nvPicPr>
                    <p:blipFill>
                      <a:blip r:embed="rId6"/>
                      <a:srcRect/>
                      <a:stretch>
                        <a:fillRect/>
                      </a:stretch>
                    </p:blipFill>
                    <p:spPr bwMode="auto">
                      <a:xfrm>
                        <a:off x="1763688" y="3356992"/>
                        <a:ext cx="5558088" cy="3319932"/>
                      </a:xfrm>
                      <a:prstGeom prst="rect">
                        <a:avLst/>
                      </a:prstGeom>
                      <a:noFill/>
                      <a:ln>
                        <a:noFill/>
                      </a:ln>
                    </p:spPr>
                  </p:pic>
                </p:oleObj>
              </mc:Fallback>
            </mc:AlternateContent>
          </a:graphicData>
        </a:graphic>
      </p:graphicFrame>
      <p:sp>
        <p:nvSpPr>
          <p:cNvPr id="6" name="TextBox 5"/>
          <p:cNvSpPr txBox="1"/>
          <p:nvPr/>
        </p:nvSpPr>
        <p:spPr>
          <a:xfrm>
            <a:off x="611560" y="1772816"/>
            <a:ext cx="7344816" cy="1754326"/>
          </a:xfrm>
          <a:prstGeom prst="rect">
            <a:avLst/>
          </a:prstGeom>
          <a:noFill/>
        </p:spPr>
        <p:txBody>
          <a:bodyPr wrap="square" rtlCol="0">
            <a:spAutoFit/>
          </a:bodyPr>
          <a:lstStyle/>
          <a:p>
            <a:r>
              <a:rPr lang="en-US" dirty="0"/>
              <a:t>T</a:t>
            </a:r>
            <a:r>
              <a:rPr lang="en-US" dirty="0" smtClean="0"/>
              <a:t>he input of FF1 is initially 0. After we apply the first vector, the output of AND3 will be 0 which propagates signal  e to e’. So e’ will be 1 at this time. At the end of first vector, the output of AND2 will come at the input of FF1. This output of AND2 is 1. And then we apply the second vector. The output of AND3 will be 1. Therefore e’ is also 1. The signal value at e’ works like a slow-to-fall fault. And that’s how we model a path delay fault.</a:t>
            </a:r>
            <a:endParaRPr lang="en-ZW" dirty="0"/>
          </a:p>
        </p:txBody>
      </p:sp>
    </p:spTree>
    <p:extLst>
      <p:ext uri="{BB962C8B-B14F-4D97-AF65-F5344CB8AC3E}">
        <p14:creationId xmlns:p14="http://schemas.microsoft.com/office/powerpoint/2010/main" val="3947880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a-DK" sz="3600" dirty="0"/>
              <a:t>Test </a:t>
            </a:r>
            <a:r>
              <a:rPr lang="da-DK" sz="3600" dirty="0" smtClean="0"/>
              <a:t>model </a:t>
            </a:r>
            <a:r>
              <a:rPr lang="da-DK" sz="3600" dirty="0"/>
              <a:t>for </a:t>
            </a:r>
            <a:r>
              <a:rPr lang="da-DK" sz="3600" dirty="0" smtClean="0"/>
              <a:t>a </a:t>
            </a:r>
            <a:r>
              <a:rPr lang="da-DK" sz="3600" dirty="0"/>
              <a:t>r</a:t>
            </a:r>
            <a:r>
              <a:rPr lang="da-DK" sz="3600" dirty="0" smtClean="0"/>
              <a:t>ising </a:t>
            </a:r>
            <a:r>
              <a:rPr lang="da-DK" sz="3600" dirty="0"/>
              <a:t>t</a:t>
            </a:r>
            <a:r>
              <a:rPr lang="da-DK" sz="3600" dirty="0" smtClean="0"/>
              <a:t>ransition</a:t>
            </a:r>
            <a:endParaRPr lang="en-ZW" sz="3600" dirty="0"/>
          </a:p>
        </p:txBody>
      </p:sp>
      <p:sp>
        <p:nvSpPr>
          <p:cNvPr id="3" name="内容占位符 2"/>
          <p:cNvSpPr>
            <a:spLocks noGrp="1"/>
          </p:cNvSpPr>
          <p:nvPr>
            <p:ph idx="1"/>
          </p:nvPr>
        </p:nvSpPr>
        <p:spPr>
          <a:xfrm>
            <a:off x="539552" y="4653136"/>
            <a:ext cx="8229600" cy="896963"/>
          </a:xfrm>
        </p:spPr>
        <p:txBody>
          <a:bodyPr>
            <a:noAutofit/>
          </a:bodyPr>
          <a:lstStyle/>
          <a:p>
            <a:pPr marL="0" indent="0">
              <a:buNone/>
            </a:pPr>
            <a:r>
              <a:rPr lang="en-US" sz="2000" dirty="0" smtClean="0"/>
              <a:t>1</a:t>
            </a:r>
            <a:r>
              <a:rPr lang="en-US" sz="2000" dirty="0"/>
              <a:t>.  Any test detect the s-a-0 fault at signal OUT1 will detect a </a:t>
            </a:r>
            <a:r>
              <a:rPr lang="en-US" sz="2000" dirty="0" smtClean="0"/>
              <a:t>slow-to-</a:t>
            </a:r>
            <a:r>
              <a:rPr lang="en-US" altLang="zh-CN" sz="2000" dirty="0" smtClean="0"/>
              <a:t>rise</a:t>
            </a:r>
            <a:r>
              <a:rPr lang="en-US" sz="2000" dirty="0" smtClean="0"/>
              <a:t>  </a:t>
            </a:r>
            <a:r>
              <a:rPr lang="en-US" sz="2000" dirty="0"/>
              <a:t>path delay fault on path a-d-e. </a:t>
            </a:r>
            <a:endParaRPr lang="en-US" sz="2000" dirty="0" smtClean="0"/>
          </a:p>
          <a:p>
            <a:pPr marL="0" indent="0">
              <a:buNone/>
            </a:pPr>
            <a:r>
              <a:rPr lang="en-US" sz="2000" dirty="0" smtClean="0"/>
              <a:t>2.Change the TERM gate from OR gate to AND gate</a:t>
            </a:r>
          </a:p>
          <a:p>
            <a:pPr marL="0" indent="0">
              <a:buNone/>
            </a:pPr>
            <a:r>
              <a:rPr lang="en-US" sz="2000" dirty="0"/>
              <a:t>3</a:t>
            </a:r>
            <a:r>
              <a:rPr lang="en-US" sz="2000" dirty="0" smtClean="0"/>
              <a:t>. Place  a NOT gate at one input of TERM gate.</a:t>
            </a:r>
            <a:endParaRPr lang="en-ZW" sz="2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21</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462795275"/>
              </p:ext>
            </p:extLst>
          </p:nvPr>
        </p:nvGraphicFramePr>
        <p:xfrm>
          <a:off x="1043608" y="836712"/>
          <a:ext cx="7128792" cy="4519425"/>
        </p:xfrm>
        <a:graphic>
          <a:graphicData uri="http://schemas.openxmlformats.org/presentationml/2006/ole">
            <mc:AlternateContent xmlns:mc="http://schemas.openxmlformats.org/markup-compatibility/2006">
              <mc:Choice xmlns:v="urn:schemas-microsoft-com:vml" Requires="v">
                <p:oleObj spid="_x0000_s7357" name="Visio" r:id="rId5" imgW="6505612" imgH="4124250" progId="Visio.Drawing.15">
                  <p:embed/>
                </p:oleObj>
              </mc:Choice>
              <mc:Fallback>
                <p:oleObj name="Visio" r:id="rId5" imgW="6505612" imgH="4124250" progId="Visio.Drawing.15">
                  <p:embed/>
                  <p:pic>
                    <p:nvPicPr>
                      <p:cNvPr id="0" name=""/>
                      <p:cNvPicPr/>
                      <p:nvPr/>
                    </p:nvPicPr>
                    <p:blipFill>
                      <a:blip r:embed="rId6"/>
                      <a:stretch>
                        <a:fillRect/>
                      </a:stretch>
                    </p:blipFill>
                    <p:spPr>
                      <a:xfrm>
                        <a:off x="1043608" y="836712"/>
                        <a:ext cx="7128792" cy="4519425"/>
                      </a:xfrm>
                      <a:prstGeom prst="rect">
                        <a:avLst/>
                      </a:prstGeom>
                    </p:spPr>
                  </p:pic>
                </p:oleObj>
              </mc:Fallback>
            </mc:AlternateContent>
          </a:graphicData>
        </a:graphic>
      </p:graphicFrame>
    </p:spTree>
    <p:extLst>
      <p:ext uri="{BB962C8B-B14F-4D97-AF65-F5344CB8AC3E}">
        <p14:creationId xmlns:p14="http://schemas.microsoft.com/office/powerpoint/2010/main" val="1643493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Detection test </a:t>
            </a:r>
            <a:endParaRPr lang="en-ZW" dirty="0"/>
          </a:p>
        </p:txBody>
      </p:sp>
      <p:sp>
        <p:nvSpPr>
          <p:cNvPr id="3" name="内容占位符 2"/>
          <p:cNvSpPr>
            <a:spLocks noGrp="1"/>
          </p:cNvSpPr>
          <p:nvPr>
            <p:ph idx="1"/>
          </p:nvPr>
        </p:nvSpPr>
        <p:spPr>
          <a:xfrm>
            <a:off x="179512" y="1700808"/>
            <a:ext cx="3754760" cy="4525963"/>
          </a:xfrm>
        </p:spPr>
        <p:txBody>
          <a:bodyPr>
            <a:normAutofit/>
          </a:bodyPr>
          <a:lstStyle/>
          <a:p>
            <a:pPr marL="0" indent="0">
              <a:buNone/>
            </a:pPr>
            <a:r>
              <a:rPr lang="en-US" sz="2400" dirty="0" smtClean="0"/>
              <a:t>1. Generate tests for all of the path delay faults.</a:t>
            </a:r>
          </a:p>
          <a:p>
            <a:pPr marL="0" indent="0">
              <a:buNone/>
            </a:pPr>
            <a:r>
              <a:rPr lang="en-US" sz="2400" dirty="0" smtClean="0"/>
              <a:t>2. Fault simulation</a:t>
            </a:r>
          </a:p>
          <a:p>
            <a:pPr marL="0" indent="0">
              <a:buNone/>
            </a:pPr>
            <a:r>
              <a:rPr lang="en-US" sz="2400" dirty="0" smtClean="0"/>
              <a:t>3. Diagnostic dictionary</a:t>
            </a:r>
            <a:endParaRPr lang="en-ZW" sz="24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22</a:t>
            </a:fld>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003126642"/>
              </p:ext>
            </p:extLst>
          </p:nvPr>
        </p:nvGraphicFramePr>
        <p:xfrm>
          <a:off x="951960" y="980728"/>
          <a:ext cx="9216688" cy="5877272"/>
        </p:xfrm>
        <a:graphic>
          <a:graphicData uri="http://schemas.openxmlformats.org/presentationml/2006/ole">
            <mc:AlternateContent xmlns:mc="http://schemas.openxmlformats.org/markup-compatibility/2006">
              <mc:Choice xmlns:v="urn:schemas-microsoft-com:vml" Requires="v">
                <p:oleObj spid="_x0000_s8382" name="Visio" r:id="rId5" imgW="6448410" imgH="4181385" progId="Visio.Drawing.15">
                  <p:embed/>
                </p:oleObj>
              </mc:Choice>
              <mc:Fallback>
                <p:oleObj name="Visio" r:id="rId5" imgW="6448410" imgH="4181385" progId="Visio.Drawing.15">
                  <p:embed/>
                  <p:pic>
                    <p:nvPicPr>
                      <p:cNvPr id="0" name=""/>
                      <p:cNvPicPr/>
                      <p:nvPr/>
                    </p:nvPicPr>
                    <p:blipFill>
                      <a:blip r:embed="rId6"/>
                      <a:stretch>
                        <a:fillRect/>
                      </a:stretch>
                    </p:blipFill>
                    <p:spPr>
                      <a:xfrm>
                        <a:off x="951960" y="980728"/>
                        <a:ext cx="9216688" cy="5877272"/>
                      </a:xfrm>
                      <a:prstGeom prst="rect">
                        <a:avLst/>
                      </a:prstGeom>
                    </p:spPr>
                  </p:pic>
                </p:oleObj>
              </mc:Fallback>
            </mc:AlternateContent>
          </a:graphicData>
        </a:graphic>
      </p:graphicFrame>
    </p:spTree>
    <p:extLst>
      <p:ext uri="{BB962C8B-B14F-4D97-AF65-F5344CB8AC3E}">
        <p14:creationId xmlns:p14="http://schemas.microsoft.com/office/powerpoint/2010/main" val="150903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Fault simulation</a:t>
            </a:r>
            <a:endParaRPr lang="en-ZW" sz="3600" dirty="0"/>
          </a:p>
        </p:txBody>
      </p:sp>
      <p:sp>
        <p:nvSpPr>
          <p:cNvPr id="3" name="内容占位符 2"/>
          <p:cNvSpPr>
            <a:spLocks noGrp="1"/>
          </p:cNvSpPr>
          <p:nvPr>
            <p:ph idx="1"/>
          </p:nvPr>
        </p:nvSpPr>
        <p:spPr>
          <a:xfrm>
            <a:off x="457200" y="1600201"/>
            <a:ext cx="8229600" cy="2548879"/>
          </a:xfrm>
        </p:spPr>
        <p:txBody>
          <a:bodyPr>
            <a:normAutofit/>
          </a:bodyPr>
          <a:lstStyle/>
          <a:p>
            <a:pPr marL="744538" indent="-744538">
              <a:buNone/>
            </a:pPr>
            <a:r>
              <a:rPr lang="en-US" sz="2400" dirty="0"/>
              <a:t> 1. Find detected </a:t>
            </a:r>
            <a:r>
              <a:rPr lang="en-US" sz="2400" dirty="0" smtClean="0"/>
              <a:t>faults with input </a:t>
            </a:r>
            <a:r>
              <a:rPr lang="en-US" sz="2400" dirty="0"/>
              <a:t>test </a:t>
            </a:r>
            <a:r>
              <a:rPr lang="en-US" sz="2400" dirty="0" smtClean="0"/>
              <a:t>vectors.</a:t>
            </a:r>
            <a:endParaRPr lang="en-US" sz="2400" dirty="0"/>
          </a:p>
          <a:p>
            <a:pPr marL="744538" indent="-744538">
              <a:buNone/>
            </a:pPr>
            <a:r>
              <a:rPr lang="en-US" sz="2400" dirty="0"/>
              <a:t> </a:t>
            </a:r>
            <a:r>
              <a:rPr lang="en-US" sz="2400" dirty="0" smtClean="0"/>
              <a:t>2</a:t>
            </a:r>
            <a:r>
              <a:rPr lang="en-US" sz="2400" dirty="0"/>
              <a:t>. Group faults with same </a:t>
            </a:r>
            <a:r>
              <a:rPr lang="en-US" sz="2400" dirty="0" smtClean="0"/>
              <a:t>signature.</a:t>
            </a:r>
            <a:endParaRPr lang="en-US" sz="2400" dirty="0"/>
          </a:p>
          <a:p>
            <a:pPr marL="742950" indent="-742950">
              <a:buNone/>
            </a:pPr>
            <a:r>
              <a:rPr lang="en-US" sz="2400" dirty="0"/>
              <a:t> </a:t>
            </a:r>
            <a:r>
              <a:rPr lang="en-US" sz="2400" dirty="0" smtClean="0"/>
              <a:t>3</a:t>
            </a:r>
            <a:r>
              <a:rPr lang="en-US" sz="2400" dirty="0"/>
              <a:t>. </a:t>
            </a:r>
            <a:r>
              <a:rPr lang="en-US" sz="2400" dirty="0" smtClean="0"/>
              <a:t>Calculate </a:t>
            </a:r>
            <a:r>
              <a:rPr lang="en-US" sz="2400" dirty="0"/>
              <a:t>diagnostic coverage (DC</a:t>
            </a:r>
            <a:r>
              <a:rPr lang="en-US" sz="2400" dirty="0" smtClean="0"/>
              <a:t>) .</a:t>
            </a:r>
            <a:endParaRPr lang="en-US" sz="2400" dirty="0"/>
          </a:p>
          <a:p>
            <a:pPr marL="744538" indent="-744538">
              <a:buNone/>
            </a:pPr>
            <a:r>
              <a:rPr lang="en-US" sz="2400" dirty="0"/>
              <a:t> </a:t>
            </a:r>
            <a:r>
              <a:rPr lang="en-US" sz="2400" dirty="0" smtClean="0"/>
              <a:t>4</a:t>
            </a:r>
            <a:r>
              <a:rPr lang="en-US" sz="2400" dirty="0"/>
              <a:t>. Continue steps 1 through 3 with </a:t>
            </a:r>
            <a:r>
              <a:rPr lang="en-US" sz="2400" dirty="0" smtClean="0"/>
              <a:t>test vectors </a:t>
            </a:r>
            <a:r>
              <a:rPr lang="en-US" sz="2400" dirty="0"/>
              <a:t>until </a:t>
            </a:r>
            <a:r>
              <a:rPr lang="en-US" sz="2400" dirty="0" smtClean="0"/>
              <a:t>no vectors </a:t>
            </a:r>
            <a:r>
              <a:rPr lang="en-US" sz="2400" dirty="0"/>
              <a:t>left.</a:t>
            </a:r>
            <a:endParaRPr lang="en-ZW"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23</a:t>
            </a:fld>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326" y="3972903"/>
            <a:ext cx="5558751" cy="1728192"/>
          </a:xfrm>
          <a:prstGeom prst="rect">
            <a:avLst/>
          </a:prstGeom>
        </p:spPr>
      </p:pic>
      <p:sp>
        <p:nvSpPr>
          <p:cNvPr id="6" name="TextBox 5"/>
          <p:cNvSpPr txBox="1"/>
          <p:nvPr/>
        </p:nvSpPr>
        <p:spPr>
          <a:xfrm>
            <a:off x="2846589" y="5886179"/>
            <a:ext cx="4392488" cy="369332"/>
          </a:xfrm>
          <a:prstGeom prst="rect">
            <a:avLst/>
          </a:prstGeom>
          <a:noFill/>
        </p:spPr>
        <p:txBody>
          <a:bodyPr wrap="square" rtlCol="0">
            <a:spAutoFit/>
          </a:bodyPr>
          <a:lstStyle/>
          <a:p>
            <a:r>
              <a:rPr lang="en-US" dirty="0" smtClean="0"/>
              <a:t>Fault simulation process</a:t>
            </a:r>
            <a:endParaRPr lang="en-ZW" dirty="0"/>
          </a:p>
        </p:txBody>
      </p:sp>
    </p:spTree>
    <p:extLst>
      <p:ext uri="{BB962C8B-B14F-4D97-AF65-F5344CB8AC3E}">
        <p14:creationId xmlns:p14="http://schemas.microsoft.com/office/powerpoint/2010/main" val="980539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Fault dictionary</a:t>
            </a:r>
            <a:endParaRPr lang="en-ZW" dirty="0"/>
          </a:p>
        </p:txBody>
      </p:sp>
      <p:sp>
        <p:nvSpPr>
          <p:cNvPr id="3" name="内容占位符 2"/>
          <p:cNvSpPr>
            <a:spLocks noGrp="1"/>
          </p:cNvSpPr>
          <p:nvPr>
            <p:ph idx="1"/>
          </p:nvPr>
        </p:nvSpPr>
        <p:spPr>
          <a:xfrm>
            <a:off x="457200" y="1600200"/>
            <a:ext cx="8229600" cy="2980928"/>
          </a:xfrm>
        </p:spPr>
        <p:txBody>
          <a:bodyPr>
            <a:normAutofit/>
          </a:bodyPr>
          <a:lstStyle/>
          <a:p>
            <a:r>
              <a:rPr lang="en-US" sz="2000" dirty="0"/>
              <a:t>Fault dictionary keeps the fault signatures </a:t>
            </a:r>
            <a:r>
              <a:rPr lang="en-US" sz="2000" dirty="0" smtClean="0"/>
              <a:t>to detect </a:t>
            </a:r>
            <a:r>
              <a:rPr lang="en-US" sz="2000" dirty="0"/>
              <a:t>the relationship between actual responses and </a:t>
            </a:r>
            <a:r>
              <a:rPr lang="en-US" sz="2000" dirty="0" smtClean="0"/>
              <a:t>expected results.</a:t>
            </a:r>
          </a:p>
          <a:p>
            <a:r>
              <a:rPr lang="en-US" sz="2000" dirty="0" smtClean="0"/>
              <a:t> A </a:t>
            </a:r>
            <a:r>
              <a:rPr lang="en-US" sz="2000" dirty="0"/>
              <a:t>fault </a:t>
            </a:r>
            <a:r>
              <a:rPr lang="en-US" sz="2000" dirty="0" smtClean="0"/>
              <a:t>dictionary is a </a:t>
            </a:r>
            <a:r>
              <a:rPr lang="en-US" sz="2000" dirty="0"/>
              <a:t>matrix where columns </a:t>
            </a:r>
            <a:r>
              <a:rPr lang="en-US" sz="2000" dirty="0" smtClean="0"/>
              <a:t>represent faults </a:t>
            </a:r>
            <a:r>
              <a:rPr lang="en-US" sz="2000" dirty="0"/>
              <a:t>and rows represent tests. </a:t>
            </a:r>
            <a:endParaRPr lang="en-US" sz="2000" dirty="0" smtClean="0"/>
          </a:p>
          <a:p>
            <a:r>
              <a:rPr lang="en-US" sz="2000" dirty="0" smtClean="0"/>
              <a:t>The result in the matrix is </a:t>
            </a:r>
            <a:r>
              <a:rPr lang="en-US" sz="2000" dirty="0"/>
              <a:t>1 when the </a:t>
            </a:r>
            <a:r>
              <a:rPr lang="en-US" sz="2000" dirty="0" smtClean="0"/>
              <a:t>fault fails the test vector. Otherwise </a:t>
            </a:r>
            <a:r>
              <a:rPr lang="en-US" sz="2000" dirty="0"/>
              <a:t>it will be </a:t>
            </a:r>
            <a:r>
              <a:rPr lang="en-US" sz="2000" dirty="0" smtClean="0"/>
              <a:t>0.</a:t>
            </a:r>
            <a:endParaRPr lang="en-ZW" sz="2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24</a:t>
            </a:fld>
            <a:endParaRPr lang="zh-CN" alt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933056"/>
            <a:ext cx="6192688" cy="183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9672" y="5771933"/>
            <a:ext cx="5976664" cy="400110"/>
          </a:xfrm>
          <a:prstGeom prst="rect">
            <a:avLst/>
          </a:prstGeom>
          <a:noFill/>
        </p:spPr>
        <p:txBody>
          <a:bodyPr wrap="square" rtlCol="0">
            <a:spAutoFit/>
          </a:bodyPr>
          <a:lstStyle/>
          <a:p>
            <a:pPr algn="ctr"/>
            <a:r>
              <a:rPr lang="en-US" sz="2000" dirty="0" smtClean="0"/>
              <a:t>A pass-fail fault dictionary</a:t>
            </a:r>
            <a:endParaRPr lang="en-ZW" sz="2000" dirty="0"/>
          </a:p>
        </p:txBody>
      </p:sp>
    </p:spTree>
    <p:extLst>
      <p:ext uri="{BB962C8B-B14F-4D97-AF65-F5344CB8AC3E}">
        <p14:creationId xmlns:p14="http://schemas.microsoft.com/office/powerpoint/2010/main" val="172780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t>Diagnostic </a:t>
            </a:r>
            <a:r>
              <a:rPr lang="en-US" sz="3600" dirty="0" smtClean="0"/>
              <a:t>dictionary</a:t>
            </a:r>
            <a:endParaRPr lang="en-ZW" sz="3600" dirty="0"/>
          </a:p>
        </p:txBody>
      </p:sp>
      <p:sp>
        <p:nvSpPr>
          <p:cNvPr id="3" name="内容占位符 2"/>
          <p:cNvSpPr>
            <a:spLocks noGrp="1"/>
          </p:cNvSpPr>
          <p:nvPr>
            <p:ph idx="1"/>
          </p:nvPr>
        </p:nvSpPr>
        <p:spPr>
          <a:xfrm>
            <a:off x="457200" y="1600201"/>
            <a:ext cx="8229600" cy="2980927"/>
          </a:xfrm>
        </p:spPr>
        <p:txBody>
          <a:bodyPr>
            <a:normAutofit/>
          </a:bodyPr>
          <a:lstStyle/>
          <a:p>
            <a:r>
              <a:rPr lang="en-ZW" sz="2800" dirty="0"/>
              <a:t>Given a test pattern, good machine simulation can </a:t>
            </a:r>
            <a:r>
              <a:rPr lang="en-ZW" sz="2800" dirty="0" smtClean="0"/>
              <a:t>predict </a:t>
            </a:r>
            <a:r>
              <a:rPr lang="en-ZW" sz="2800" dirty="0"/>
              <a:t>logic values </a:t>
            </a:r>
            <a:r>
              <a:rPr lang="en-ZW" sz="2800" dirty="0" smtClean="0"/>
              <a:t>in good </a:t>
            </a:r>
            <a:r>
              <a:rPr lang="en-ZW" sz="2800" dirty="0"/>
              <a:t>circuit </a:t>
            </a:r>
            <a:r>
              <a:rPr lang="en-ZW" sz="2800" dirty="0" smtClean="0"/>
              <a:t>at all </a:t>
            </a:r>
            <a:r>
              <a:rPr lang="en-ZW" sz="2800" dirty="0"/>
              <a:t>circuit outputs</a:t>
            </a:r>
            <a:r>
              <a:rPr lang="en-ZW" sz="2800" dirty="0" smtClean="0"/>
              <a:t>.</a:t>
            </a:r>
          </a:p>
          <a:p>
            <a:r>
              <a:rPr lang="en-ZW" sz="2800" dirty="0" smtClean="0"/>
              <a:t>Observing </a:t>
            </a:r>
            <a:r>
              <a:rPr lang="en-ZW" sz="2800" dirty="0"/>
              <a:t>the </a:t>
            </a:r>
            <a:r>
              <a:rPr lang="en-ZW" sz="2800" dirty="0" smtClean="0"/>
              <a:t>failures of every test </a:t>
            </a:r>
            <a:r>
              <a:rPr lang="en-ZW" sz="2800" dirty="0"/>
              <a:t>in the </a:t>
            </a:r>
            <a:r>
              <a:rPr lang="en-ZW" sz="2800" dirty="0" smtClean="0"/>
              <a:t>dictionary</a:t>
            </a:r>
          </a:p>
          <a:p>
            <a:r>
              <a:rPr lang="en-ZW" sz="2800" dirty="0"/>
              <a:t>Faults activated by same set of test patterns will be assigned </a:t>
            </a:r>
            <a:r>
              <a:rPr lang="en-ZW" sz="2800" dirty="0" smtClean="0"/>
              <a:t>to the same group.</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25</a:t>
            </a:fld>
            <a:endParaRPr lang="zh-CN" altLang="en-US"/>
          </a:p>
        </p:txBody>
      </p:sp>
    </p:spTree>
    <p:extLst>
      <p:ext uri="{BB962C8B-B14F-4D97-AF65-F5344CB8AC3E}">
        <p14:creationId xmlns:p14="http://schemas.microsoft.com/office/powerpoint/2010/main" val="942451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Diagnostic metrics</a:t>
            </a:r>
            <a:endParaRPr lang="en-ZW" sz="3600" dirty="0"/>
          </a:p>
        </p:txBody>
      </p:sp>
      <mc:AlternateContent xmlns:mc="http://schemas.openxmlformats.org/markup-compatibility/2006" xmlns:a14="http://schemas.microsoft.com/office/drawing/2010/main">
        <mc:Choice Requires="a14">
          <p:sp>
            <p:nvSpPr>
              <p:cNvPr id="6" name="矩形 5"/>
              <p:cNvSpPr/>
              <p:nvPr/>
            </p:nvSpPr>
            <p:spPr>
              <a:xfrm>
                <a:off x="868926" y="2204864"/>
                <a:ext cx="7416824"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ZW" sz="2800" i="1" smtClean="0">
                          <a:latin typeface="Cambria Math"/>
                        </a:rPr>
                        <m:t>F</m:t>
                      </m:r>
                      <m:r>
                        <m:rPr>
                          <m:sty m:val="p"/>
                        </m:rPr>
                        <a:rPr lang="en-US" sz="2800" i="1">
                          <a:latin typeface="Cambria Math"/>
                        </a:rPr>
                        <m:t>ault</m:t>
                      </m:r>
                      <m:r>
                        <a:rPr lang="en-US" sz="2800" i="1">
                          <a:latin typeface="Cambria Math"/>
                        </a:rPr>
                        <m:t> </m:t>
                      </m:r>
                      <m:r>
                        <m:rPr>
                          <m:sty m:val="p"/>
                        </m:rPr>
                        <a:rPr lang="en-US" sz="2800" i="1">
                          <a:latin typeface="Cambria Math"/>
                        </a:rPr>
                        <m:t>Coverage</m:t>
                      </m:r>
                      <m:r>
                        <a:rPr lang="en-ZW" sz="2800" i="1">
                          <a:latin typeface="Cambria Math"/>
                        </a:rPr>
                        <m:t>=</m:t>
                      </m:r>
                      <m:f>
                        <m:fPr>
                          <m:ctrlPr>
                            <a:rPr lang="en-ZW" sz="2800" i="1">
                              <a:latin typeface="Cambria Math" panose="02040503050406030204" pitchFamily="18" charset="0"/>
                            </a:rPr>
                          </m:ctrlPr>
                        </m:fPr>
                        <m:num>
                          <m:r>
                            <a:rPr lang="en-US" sz="2800" b="0" i="1" smtClean="0">
                              <a:latin typeface="Cambria Math"/>
                            </a:rPr>
                            <m:t>𝑁𝑢𝑚𝑏𝑒𝑟</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𝑑𝑒𝑡𝑒𝑐𝑡𝑒𝑑</m:t>
                          </m:r>
                          <m:r>
                            <a:rPr lang="en-US" sz="2800" b="0" i="1" smtClean="0">
                              <a:latin typeface="Cambria Math"/>
                            </a:rPr>
                            <m:t> </m:t>
                          </m:r>
                          <m:r>
                            <a:rPr lang="en-US" sz="2800" b="0" i="1" smtClean="0">
                              <a:latin typeface="Cambria Math"/>
                            </a:rPr>
                            <m:t>𝑓𝑎𝑢𝑙𝑡𝑠</m:t>
                          </m:r>
                        </m:num>
                        <m:den>
                          <m:r>
                            <a:rPr lang="en-US" sz="2800" b="0" i="1" smtClean="0">
                              <a:latin typeface="Cambria Math"/>
                            </a:rPr>
                            <m:t>𝑇𝑜𝑡𝑎𝑙</m:t>
                          </m:r>
                          <m:r>
                            <a:rPr lang="en-US" sz="2800" b="0" i="1" smtClean="0">
                              <a:latin typeface="Cambria Math"/>
                            </a:rPr>
                            <m:t> </m:t>
                          </m:r>
                          <m:r>
                            <a:rPr lang="en-US" sz="2800" b="0" i="1" smtClean="0">
                              <a:latin typeface="Cambria Math"/>
                            </a:rPr>
                            <m:t>𝑛𝑢𝑚𝑏𝑒𝑟</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𝑓𝑎𝑢𝑙𝑡𝑠</m:t>
                          </m:r>
                        </m:den>
                      </m:f>
                    </m:oMath>
                  </m:oMathPara>
                </a14:m>
                <a:endParaRPr lang="en-ZW" sz="2800" i="1" dirty="0">
                  <a:latin typeface="Cambria Math"/>
                </a:endParaRPr>
              </a:p>
            </p:txBody>
          </p:sp>
        </mc:Choice>
        <mc:Fallback xmlns="">
          <p:sp>
            <p:nvSpPr>
              <p:cNvPr id="6" name="矩形 5"/>
              <p:cNvSpPr>
                <a:spLocks noRot="1" noChangeAspect="1" noMove="1" noResize="1" noEditPoints="1" noAdjustHandles="1" noChangeArrowheads="1" noChangeShapeType="1" noTextEdit="1"/>
              </p:cNvSpPr>
              <p:nvPr/>
            </p:nvSpPr>
            <p:spPr>
              <a:xfrm>
                <a:off x="868926" y="2204864"/>
                <a:ext cx="7416824" cy="988540"/>
              </a:xfrm>
              <a:prstGeom prst="rect">
                <a:avLst/>
              </a:prstGeom>
              <a:blipFill rotWithShape="1">
                <a:blip r:embed="rId3"/>
                <a:stretch>
                  <a:fillRect/>
                </a:stretch>
              </a:blipFill>
            </p:spPr>
            <p:txBody>
              <a:bodyPr/>
              <a:lstStyle/>
              <a:p>
                <a:r>
                  <a:rPr lang="en-ZW">
                    <a:noFill/>
                  </a:rPr>
                  <a:t> </a:t>
                </a:r>
              </a:p>
            </p:txBody>
          </p:sp>
        </mc:Fallback>
      </mc:AlternateContent>
      <p:sp>
        <p:nvSpPr>
          <p:cNvPr id="7" name="TextBox 6"/>
          <p:cNvSpPr txBox="1"/>
          <p:nvPr/>
        </p:nvSpPr>
        <p:spPr>
          <a:xfrm>
            <a:off x="1115616" y="3717032"/>
            <a:ext cx="6768752" cy="1569660"/>
          </a:xfrm>
          <a:prstGeom prst="rect">
            <a:avLst/>
          </a:prstGeom>
          <a:noFill/>
        </p:spPr>
        <p:txBody>
          <a:bodyPr wrap="square" rtlCol="0">
            <a:spAutoFit/>
          </a:bodyPr>
          <a:lstStyle/>
          <a:p>
            <a:r>
              <a:rPr lang="en-US" sz="2400" dirty="0"/>
              <a:t>Fault coverage </a:t>
            </a:r>
            <a:r>
              <a:rPr lang="en-US" sz="2400" dirty="0" smtClean="0"/>
              <a:t>(FC) consists </a:t>
            </a:r>
            <a:r>
              <a:rPr lang="en-US" sz="2400" dirty="0"/>
              <a:t>of the percentage of faults detected from among all faults </a:t>
            </a:r>
            <a:r>
              <a:rPr lang="en-US" sz="2400" dirty="0" smtClean="0"/>
              <a:t>that the </a:t>
            </a:r>
            <a:r>
              <a:rPr lang="en-US" sz="2400" dirty="0"/>
              <a:t>test pattern set tests—treating untestable faults the same as undetected faults.</a:t>
            </a:r>
            <a:endParaRPr lang="en-ZW" sz="24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26</a:t>
            </a:fld>
            <a:endParaRPr lang="zh-CN" altLang="en-US"/>
          </a:p>
        </p:txBody>
      </p:sp>
    </p:spTree>
    <p:extLst>
      <p:ext uri="{BB962C8B-B14F-4D97-AF65-F5344CB8AC3E}">
        <p14:creationId xmlns:p14="http://schemas.microsoft.com/office/powerpoint/2010/main" val="1344674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pPr/>
                <a14:m>
                  <m:oMathPara xmlns:m="http://schemas.openxmlformats.org/officeDocument/2006/math">
                    <m:oMathParaPr>
                      <m:jc m:val="centerGroup"/>
                    </m:oMathParaPr>
                    <m:oMath xmlns:m="http://schemas.openxmlformats.org/officeDocument/2006/math">
                      <m:r>
                        <m:rPr>
                          <m:nor/>
                        </m:rPr>
                        <a:rPr lang="en-US" sz="3600" dirty="0"/>
                        <m:t>Diagnostic</m:t>
                      </m:r>
                      <m:r>
                        <m:rPr>
                          <m:nor/>
                        </m:rPr>
                        <a:rPr lang="en-US" sz="3600" dirty="0"/>
                        <m:t> </m:t>
                      </m:r>
                      <m:r>
                        <m:rPr>
                          <m:nor/>
                        </m:rPr>
                        <a:rPr lang="en-US" sz="3600" b="0" i="0" dirty="0" smtClean="0"/>
                        <m:t>resolution</m:t>
                      </m:r>
                      <m:r>
                        <m:rPr>
                          <m:nor/>
                        </m:rPr>
                        <a:rPr lang="en-US" sz="3600" b="0" i="0" dirty="0" smtClean="0"/>
                        <m:t> (</m:t>
                      </m:r>
                      <m:r>
                        <m:rPr>
                          <m:nor/>
                        </m:rPr>
                        <a:rPr lang="en-US" sz="3600" b="0" i="0" dirty="0" smtClean="0"/>
                        <m:t>DR</m:t>
                      </m:r>
                      <m:r>
                        <m:rPr>
                          <m:nor/>
                        </m:rPr>
                        <a:rPr lang="en-US" sz="3600" b="0" i="0" dirty="0" smtClean="0"/>
                        <m:t>)</m:t>
                      </m:r>
                    </m:oMath>
                  </m:oMathPara>
                </a14:m>
                <a:endParaRPr lang="en-ZW" sz="36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9951" y="1905592"/>
                <a:ext cx="7787208" cy="1396751"/>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ZW" sz="5000">
                          <a:latin typeface="Cambria Math"/>
                        </a:rPr>
                        <m:t>D</m:t>
                      </m:r>
                      <m:r>
                        <m:rPr>
                          <m:sty m:val="p"/>
                        </m:rPr>
                        <a:rPr lang="en-US" sz="5000">
                          <a:latin typeface="Cambria Math"/>
                        </a:rPr>
                        <m:t>iagnostic</m:t>
                      </m:r>
                      <m:r>
                        <a:rPr lang="en-US" sz="5000">
                          <a:latin typeface="Cambria Math"/>
                        </a:rPr>
                        <m:t> </m:t>
                      </m:r>
                      <m:r>
                        <m:rPr>
                          <m:sty m:val="p"/>
                        </m:rPr>
                        <a:rPr lang="en-ZW" sz="5000">
                          <a:latin typeface="Cambria Math"/>
                        </a:rPr>
                        <m:t>R</m:t>
                      </m:r>
                      <m:r>
                        <m:rPr>
                          <m:sty m:val="p"/>
                        </m:rPr>
                        <a:rPr lang="en-US" sz="5000">
                          <a:latin typeface="Cambria Math"/>
                        </a:rPr>
                        <m:t>esolution</m:t>
                      </m:r>
                      <m:r>
                        <a:rPr lang="en-ZW" sz="5000">
                          <a:latin typeface="Cambria Math"/>
                        </a:rPr>
                        <m:t>=</m:t>
                      </m:r>
                      <m:f>
                        <m:fPr>
                          <m:ctrlPr>
                            <a:rPr lang="en-ZW" sz="5000" i="1">
                              <a:latin typeface="Cambria Math" panose="02040503050406030204" pitchFamily="18" charset="0"/>
                            </a:rPr>
                          </m:ctrlPr>
                        </m:fPr>
                        <m:num>
                          <m:r>
                            <a:rPr lang="en-ZW" sz="5000" i="1">
                              <a:latin typeface="Cambria Math"/>
                            </a:rPr>
                            <m:t>𝑇𝑜𝑡𝑎𝑙</m:t>
                          </m:r>
                          <m:r>
                            <a:rPr lang="en-ZW" sz="5000" i="1">
                              <a:latin typeface="Cambria Math"/>
                            </a:rPr>
                            <m:t> </m:t>
                          </m:r>
                          <m:r>
                            <a:rPr lang="en-ZW" sz="5000" i="1">
                              <a:latin typeface="Cambria Math"/>
                            </a:rPr>
                            <m:t>𝑛𝑢𝑚𝑏𝑒𝑟</m:t>
                          </m:r>
                          <m:r>
                            <a:rPr lang="en-ZW" sz="5000" i="1">
                              <a:latin typeface="Cambria Math"/>
                            </a:rPr>
                            <m:t> </m:t>
                          </m:r>
                          <m:r>
                            <a:rPr lang="en-ZW" sz="5000" i="1">
                              <a:latin typeface="Cambria Math"/>
                            </a:rPr>
                            <m:t>𝑜𝑓</m:t>
                          </m:r>
                          <m:r>
                            <a:rPr lang="en-ZW" sz="5000" i="1">
                              <a:latin typeface="Cambria Math"/>
                            </a:rPr>
                            <m:t> </m:t>
                          </m:r>
                          <m:r>
                            <a:rPr lang="en-ZW" sz="5000" i="1">
                              <a:latin typeface="Cambria Math"/>
                            </a:rPr>
                            <m:t>𝑓𝑎𝑢𝑙𝑡𝑠</m:t>
                          </m:r>
                        </m:num>
                        <m:den>
                          <m:r>
                            <a:rPr lang="en-ZW" sz="5000" i="1">
                              <a:latin typeface="Cambria Math"/>
                            </a:rPr>
                            <m:t>𝑁𝑢𝑚𝑏𝑒𝑟</m:t>
                          </m:r>
                          <m:r>
                            <a:rPr lang="en-ZW" sz="5000" i="1">
                              <a:latin typeface="Cambria Math"/>
                            </a:rPr>
                            <m:t> </m:t>
                          </m:r>
                          <m:r>
                            <a:rPr lang="en-ZW" sz="5000" i="1">
                              <a:latin typeface="Cambria Math"/>
                            </a:rPr>
                            <m:t>𝑜𝑓</m:t>
                          </m:r>
                          <m:r>
                            <a:rPr lang="en-ZW" sz="5000" i="1">
                              <a:latin typeface="Cambria Math"/>
                            </a:rPr>
                            <m:t> </m:t>
                          </m:r>
                          <m:r>
                            <a:rPr lang="en-ZW" sz="5000" i="1">
                              <a:latin typeface="Cambria Math"/>
                            </a:rPr>
                            <m:t>𝑠𝑖𝑔𝑛𝑎𝑡𝑢𝑟𝑒𝑠</m:t>
                          </m:r>
                        </m:den>
                      </m:f>
                    </m:oMath>
                  </m:oMathPara>
                </a14:m>
                <a:endParaRPr lang="en-ZW" sz="5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09951" y="1905592"/>
                <a:ext cx="7787208" cy="1396751"/>
              </a:xfrm>
              <a:blipFill rotWithShape="1">
                <a:blip r:embed="rId3"/>
                <a:stretch>
                  <a:fillRect/>
                </a:stretch>
              </a:blipFill>
            </p:spPr>
            <p:txBody>
              <a:bodyPr/>
              <a:lstStyle/>
              <a:p>
                <a:r>
                  <a:rPr lang="en-ZW">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11560" y="3255714"/>
                <a:ext cx="7704856" cy="1569660"/>
              </a:xfrm>
              <a:prstGeom prst="rect">
                <a:avLst/>
              </a:prstGeom>
              <a:noFill/>
            </p:spPr>
            <p:txBody>
              <a:bodyPr wrap="square" rtlCol="0">
                <a:spAutoFit/>
              </a:bodyPr>
              <a:lstStyle/>
              <a:p>
                <a14:m>
                  <m:oMath xmlns:m="http://schemas.openxmlformats.org/officeDocument/2006/math">
                    <m:r>
                      <m:rPr>
                        <m:sty m:val="p"/>
                      </m:rPr>
                      <a:rPr lang="en-ZW" sz="2400">
                        <a:latin typeface="Cambria Math"/>
                      </a:rPr>
                      <m:t>D</m:t>
                    </m:r>
                    <m:r>
                      <m:rPr>
                        <m:sty m:val="p"/>
                      </m:rPr>
                      <a:rPr lang="en-US" sz="2400">
                        <a:latin typeface="Cambria Math"/>
                      </a:rPr>
                      <m:t>iagnostic</m:t>
                    </m:r>
                    <m:r>
                      <a:rPr lang="en-US" sz="2400">
                        <a:latin typeface="Cambria Math"/>
                      </a:rPr>
                      <m:t> </m:t>
                    </m:r>
                    <m:r>
                      <m:rPr>
                        <m:sty m:val="p"/>
                      </m:rPr>
                      <a:rPr lang="en-ZW" sz="2400">
                        <a:latin typeface="Cambria Math"/>
                      </a:rPr>
                      <m:t>R</m:t>
                    </m:r>
                    <m:r>
                      <m:rPr>
                        <m:sty m:val="p"/>
                      </m:rPr>
                      <a:rPr lang="en-US" sz="2400">
                        <a:latin typeface="Cambria Math"/>
                      </a:rPr>
                      <m:t>esolution</m:t>
                    </m:r>
                  </m:oMath>
                </a14:m>
                <a:r>
                  <a:rPr lang="en-ZW" sz="2400" dirty="0" smtClean="0"/>
                  <a:t> (DR) </a:t>
                </a:r>
                <a:r>
                  <a:rPr lang="en-ZW" sz="2400" dirty="0"/>
                  <a:t>gives us the average of faults per </a:t>
                </a:r>
                <a:r>
                  <a:rPr lang="en-ZW" sz="2400" dirty="0" smtClean="0"/>
                  <a:t>group. A </a:t>
                </a:r>
                <a:r>
                  <a:rPr lang="en-ZW" sz="2400" dirty="0"/>
                  <a:t>perfect DR of 1.0 indicates that all of the faults groups are </a:t>
                </a:r>
                <a:r>
                  <a:rPr lang="en-ZW" sz="2400" dirty="0" smtClean="0"/>
                  <a:t>identified, which </a:t>
                </a:r>
                <a:r>
                  <a:rPr lang="en-ZW" sz="2400" dirty="0"/>
                  <a:t>means each one fault could represent each equivalent fault class.</a:t>
                </a:r>
              </a:p>
            </p:txBody>
          </p:sp>
        </mc:Choice>
        <mc:Fallback xmlns="">
          <p:sp>
            <p:nvSpPr>
              <p:cNvPr id="4" name="TextBox 3"/>
              <p:cNvSpPr txBox="1">
                <a:spLocks noRot="1" noChangeAspect="1" noMove="1" noResize="1" noEditPoints="1" noAdjustHandles="1" noChangeArrowheads="1" noChangeShapeType="1" noTextEdit="1"/>
              </p:cNvSpPr>
              <p:nvPr/>
            </p:nvSpPr>
            <p:spPr>
              <a:xfrm>
                <a:off x="611560" y="3255714"/>
                <a:ext cx="7704856" cy="1569660"/>
              </a:xfrm>
              <a:prstGeom prst="rect">
                <a:avLst/>
              </a:prstGeom>
              <a:blipFill rotWithShape="0">
                <a:blip r:embed="rId4"/>
                <a:stretch>
                  <a:fillRect l="-1187" t="-2713" b="-8140"/>
                </a:stretch>
              </a:blipFill>
            </p:spPr>
            <p:txBody>
              <a:bodyPr/>
              <a:lstStyle/>
              <a:p>
                <a:r>
                  <a:rPr lang="en-US">
                    <a:noFill/>
                  </a:rPr>
                  <a:t> </a:t>
                </a:r>
              </a:p>
            </p:txBody>
          </p:sp>
        </mc:Fallback>
      </mc:AlternateContent>
      <p:sp>
        <p:nvSpPr>
          <p:cNvPr id="5" name="灯片编号占位符 4"/>
          <p:cNvSpPr>
            <a:spLocks noGrp="1"/>
          </p:cNvSpPr>
          <p:nvPr>
            <p:ph type="sldNum" sz="quarter" idx="12"/>
          </p:nvPr>
        </p:nvSpPr>
        <p:spPr/>
        <p:txBody>
          <a:bodyPr/>
          <a:lstStyle/>
          <a:p>
            <a:fld id="{0C913308-F349-4B6D-A68A-DD1791B4A57B}" type="slidenum">
              <a:rPr lang="zh-CN" altLang="en-US" smtClean="0"/>
              <a:t>27</a:t>
            </a:fld>
            <a:endParaRPr lang="zh-CN" altLang="en-US"/>
          </a:p>
        </p:txBody>
      </p:sp>
    </p:spTree>
    <p:extLst>
      <p:ext uri="{BB962C8B-B14F-4D97-AF65-F5344CB8AC3E}">
        <p14:creationId xmlns:p14="http://schemas.microsoft.com/office/powerpoint/2010/main" val="2924191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pPr/>
                <a14:m>
                  <m:oMathPara xmlns:m="http://schemas.openxmlformats.org/officeDocument/2006/math">
                    <m:oMathParaPr>
                      <m:jc m:val="centerGroup"/>
                    </m:oMathParaPr>
                    <m:oMath xmlns:m="http://schemas.openxmlformats.org/officeDocument/2006/math">
                      <m:r>
                        <m:rPr>
                          <m:nor/>
                        </m:rPr>
                        <a:rPr lang="en-US" sz="3600" dirty="0"/>
                        <m:t>Diagnostic</m:t>
                      </m:r>
                      <m:r>
                        <m:rPr>
                          <m:nor/>
                        </m:rPr>
                        <a:rPr lang="en-US" sz="3600" dirty="0"/>
                        <m:t> </m:t>
                      </m:r>
                      <m:r>
                        <m:rPr>
                          <m:nor/>
                        </m:rPr>
                        <a:rPr lang="en-US" sz="3600" b="0" i="0" dirty="0" smtClean="0"/>
                        <m:t>coverage</m:t>
                      </m:r>
                      <m:r>
                        <m:rPr>
                          <m:nor/>
                        </m:rPr>
                        <a:rPr lang="en-US" sz="3600" b="0" i="0" dirty="0" smtClean="0"/>
                        <m:t> (</m:t>
                      </m:r>
                      <m:r>
                        <m:rPr>
                          <m:nor/>
                        </m:rPr>
                        <a:rPr lang="en-US" sz="3600" b="0" i="0" dirty="0" smtClean="0"/>
                        <m:t>DC</m:t>
                      </m:r>
                      <m:r>
                        <m:rPr>
                          <m:nor/>
                        </m:rPr>
                        <a:rPr lang="en-US" sz="3600" b="0" i="0" dirty="0" smtClean="0"/>
                        <m:t>)</m:t>
                      </m:r>
                    </m:oMath>
                  </m:oMathPara>
                </a14:m>
                <a:endParaRPr lang="en-ZW" sz="36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539552" y="2060848"/>
                <a:ext cx="7848872" cy="859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ZW" sz="2400" smtClean="0">
                          <a:latin typeface="Cambria Math"/>
                        </a:rPr>
                        <m:t>D</m:t>
                      </m:r>
                      <m:r>
                        <m:rPr>
                          <m:sty m:val="p"/>
                        </m:rPr>
                        <a:rPr lang="en-US" sz="2400">
                          <a:latin typeface="Cambria Math"/>
                        </a:rPr>
                        <m:t>iagnostic</m:t>
                      </m:r>
                      <m:r>
                        <a:rPr lang="en-US" sz="2400">
                          <a:latin typeface="Cambria Math"/>
                        </a:rPr>
                        <m:t> </m:t>
                      </m:r>
                      <m:r>
                        <m:rPr>
                          <m:sty m:val="p"/>
                        </m:rPr>
                        <a:rPr lang="en-US" sz="2400">
                          <a:latin typeface="Cambria Math"/>
                        </a:rPr>
                        <m:t>Coverage</m:t>
                      </m:r>
                      <m:r>
                        <a:rPr lang="en-ZW" sz="2400">
                          <a:latin typeface="Cambria Math"/>
                        </a:rPr>
                        <m:t>=</m:t>
                      </m:r>
                      <m:f>
                        <m:fPr>
                          <m:ctrlPr>
                            <a:rPr lang="en-ZW" sz="2400" i="1">
                              <a:latin typeface="Cambria Math" panose="02040503050406030204" pitchFamily="18" charset="0"/>
                            </a:rPr>
                          </m:ctrlPr>
                        </m:fPr>
                        <m:num>
                          <m:r>
                            <a:rPr lang="en-ZW" sz="2400">
                              <a:latin typeface="Cambria Math"/>
                            </a:rPr>
                            <m:t>𝑇𝑜𝑡𝑎𝑙</m:t>
                          </m:r>
                          <m:r>
                            <a:rPr lang="en-ZW" sz="2400">
                              <a:latin typeface="Cambria Math"/>
                            </a:rPr>
                            <m:t> </m:t>
                          </m:r>
                          <m:r>
                            <a:rPr lang="en-ZW" sz="2400">
                              <a:latin typeface="Cambria Math"/>
                            </a:rPr>
                            <m:t>𝑛𝑢𝑚𝑏𝑒𝑟</m:t>
                          </m:r>
                          <m:r>
                            <a:rPr lang="en-ZW" sz="2400">
                              <a:latin typeface="Cambria Math"/>
                            </a:rPr>
                            <m:t> </m:t>
                          </m:r>
                          <m:r>
                            <a:rPr lang="en-ZW" sz="2400">
                              <a:latin typeface="Cambria Math"/>
                            </a:rPr>
                            <m:t>𝑜𝑓</m:t>
                          </m:r>
                          <m:r>
                            <a:rPr lang="en-ZW" sz="2400">
                              <a:latin typeface="Cambria Math"/>
                            </a:rPr>
                            <m:t> </m:t>
                          </m:r>
                          <m:r>
                            <m:rPr>
                              <m:sty m:val="p"/>
                            </m:rPr>
                            <a:rPr lang="en-US" altLang="zh-CN" sz="2400" i="1">
                              <a:latin typeface="Cambria Math"/>
                            </a:rPr>
                            <m:t>detected</m:t>
                          </m:r>
                          <m:r>
                            <a:rPr lang="en-US" altLang="zh-CN" sz="2400" b="0" i="1" smtClean="0">
                              <a:latin typeface="Cambria Math"/>
                            </a:rPr>
                            <m:t> </m:t>
                          </m:r>
                          <m:r>
                            <m:rPr>
                              <m:sty m:val="p"/>
                            </m:rPr>
                            <a:rPr lang="en-US" sz="2400">
                              <a:latin typeface="Cambria Math"/>
                            </a:rPr>
                            <m:t>groups</m:t>
                          </m:r>
                        </m:num>
                        <m:den>
                          <m:r>
                            <a:rPr lang="en-ZW" sz="2400">
                              <a:latin typeface="Cambria Math"/>
                            </a:rPr>
                            <m:t>𝑇𝑜𝑡𝑎𝑙</m:t>
                          </m:r>
                          <m:r>
                            <a:rPr lang="en-US" sz="2400">
                              <a:latin typeface="Cambria Math"/>
                            </a:rPr>
                            <m:t> </m:t>
                          </m:r>
                          <m:r>
                            <a:rPr lang="en-ZW" sz="2400">
                              <a:latin typeface="Cambria Math"/>
                            </a:rPr>
                            <m:t>𝑁𝑢𝑚𝑏𝑒𝑟</m:t>
                          </m:r>
                          <m:r>
                            <a:rPr lang="en-ZW" sz="2400">
                              <a:latin typeface="Cambria Math"/>
                            </a:rPr>
                            <m:t> </m:t>
                          </m:r>
                          <m:r>
                            <a:rPr lang="en-ZW" sz="2400">
                              <a:latin typeface="Cambria Math"/>
                            </a:rPr>
                            <m:t>𝑜𝑓</m:t>
                          </m:r>
                          <m:r>
                            <a:rPr lang="en-ZW" sz="2400">
                              <a:latin typeface="Cambria Math"/>
                            </a:rPr>
                            <m:t> </m:t>
                          </m:r>
                          <m:r>
                            <m:rPr>
                              <m:sty m:val="p"/>
                            </m:rPr>
                            <a:rPr lang="en-US" sz="2400">
                              <a:latin typeface="Cambria Math"/>
                            </a:rPr>
                            <m:t>faults</m:t>
                          </m:r>
                        </m:den>
                      </m:f>
                    </m:oMath>
                  </m:oMathPara>
                </a14:m>
                <a:endParaRPr lang="en-ZW" sz="2400" dirty="0">
                  <a:latin typeface="Cambria Math"/>
                </a:endParaRPr>
              </a:p>
            </p:txBody>
          </p:sp>
        </mc:Choice>
        <mc:Fallback xmlns="">
          <p:sp>
            <p:nvSpPr>
              <p:cNvPr id="4" name="矩形 3"/>
              <p:cNvSpPr>
                <a:spLocks noRot="1" noChangeAspect="1" noMove="1" noResize="1" noEditPoints="1" noAdjustHandles="1" noChangeArrowheads="1" noChangeShapeType="1" noTextEdit="1"/>
              </p:cNvSpPr>
              <p:nvPr/>
            </p:nvSpPr>
            <p:spPr>
              <a:xfrm>
                <a:off x="539552" y="2060848"/>
                <a:ext cx="7848872" cy="859210"/>
              </a:xfrm>
              <a:prstGeom prst="rect">
                <a:avLst/>
              </a:prstGeom>
              <a:blipFill rotWithShape="0">
                <a:blip r:embed="rId4"/>
                <a:stretch>
                  <a:fillRect/>
                </a:stretch>
              </a:blipFill>
            </p:spPr>
            <p:txBody>
              <a:bodyPr/>
              <a:lstStyle/>
              <a:p>
                <a:r>
                  <a:rPr lang="en-US">
                    <a:noFill/>
                  </a:rPr>
                  <a:t> </a:t>
                </a:r>
              </a:p>
            </p:txBody>
          </p:sp>
        </mc:Fallback>
      </mc:AlternateContent>
      <p:sp>
        <p:nvSpPr>
          <p:cNvPr id="5" name="TextBox 4"/>
          <p:cNvSpPr txBox="1"/>
          <p:nvPr/>
        </p:nvSpPr>
        <p:spPr>
          <a:xfrm>
            <a:off x="439249" y="3576655"/>
            <a:ext cx="7715200" cy="1569660"/>
          </a:xfrm>
          <a:prstGeom prst="rect">
            <a:avLst/>
          </a:prstGeom>
          <a:noFill/>
        </p:spPr>
        <p:txBody>
          <a:bodyPr wrap="square" rtlCol="0">
            <a:spAutoFit/>
          </a:bodyPr>
          <a:lstStyle/>
          <a:p>
            <a:r>
              <a:rPr lang="en-ZW" sz="2400" dirty="0" smtClean="0"/>
              <a:t>         DC = 1,	means </a:t>
            </a:r>
            <a:r>
              <a:rPr lang="en-ZW" sz="2400" dirty="0"/>
              <a:t>that each group has only one </a:t>
            </a:r>
            <a:r>
              <a:rPr lang="en-ZW" sz="2400" dirty="0" smtClean="0"/>
              <a:t>fault,			which </a:t>
            </a:r>
            <a:r>
              <a:rPr lang="en-ZW" sz="2400" dirty="0"/>
              <a:t>is also a perfect diagnosis</a:t>
            </a:r>
            <a:r>
              <a:rPr lang="en-ZW" sz="2400" dirty="0" smtClean="0"/>
              <a:t>.</a:t>
            </a:r>
            <a:r>
              <a:rPr lang="en-ZW" sz="2400" dirty="0"/>
              <a:t> </a:t>
            </a:r>
            <a:endParaRPr lang="en-ZW" sz="2400" dirty="0" smtClean="0"/>
          </a:p>
          <a:p>
            <a:endParaRPr lang="en-ZW" sz="2400" dirty="0"/>
          </a:p>
          <a:p>
            <a:r>
              <a:rPr lang="en-ZW" sz="2400" dirty="0" smtClean="0"/>
              <a:t>          DC = 1/D</a:t>
            </a:r>
            <a:r>
              <a:rPr lang="en-US" altLang="zh-CN" sz="2400" dirty="0" smtClean="0"/>
              <a:t>R, means that DC is the reciprocal of DR</a:t>
            </a:r>
            <a:endParaRPr lang="en-ZW" sz="24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28</a:t>
            </a:fld>
            <a:endParaRPr lang="zh-CN" altLang="en-US"/>
          </a:p>
        </p:txBody>
      </p:sp>
    </p:spTree>
    <p:extLst>
      <p:ext uri="{BB962C8B-B14F-4D97-AF65-F5344CB8AC3E}">
        <p14:creationId xmlns:p14="http://schemas.microsoft.com/office/powerpoint/2010/main" val="3654231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Analysis of detection test results</a:t>
            </a:r>
            <a:endParaRPr lang="en-ZW" sz="3600" dirty="0"/>
          </a:p>
        </p:txBody>
      </p:sp>
      <p:sp>
        <p:nvSpPr>
          <p:cNvPr id="3" name="内容占位符 2"/>
          <p:cNvSpPr>
            <a:spLocks noGrp="1"/>
          </p:cNvSpPr>
          <p:nvPr>
            <p:ph idx="1"/>
          </p:nvPr>
        </p:nvSpPr>
        <p:spPr>
          <a:xfrm>
            <a:off x="457200" y="1600201"/>
            <a:ext cx="8229600" cy="2116831"/>
          </a:xfrm>
        </p:spPr>
        <p:txBody>
          <a:bodyPr>
            <a:normAutofit/>
          </a:bodyPr>
          <a:lstStyle/>
          <a:p>
            <a:r>
              <a:rPr lang="en-ZW" sz="2400" dirty="0"/>
              <a:t>If outputs of a pair of path delay faults are not same,  these two faults can be distinguished.</a:t>
            </a:r>
          </a:p>
          <a:p>
            <a:r>
              <a:rPr lang="en-ZW" sz="2400" dirty="0"/>
              <a:t>Different  transition of the path delay faults in the same output of a path can also be distinguished</a:t>
            </a:r>
            <a:r>
              <a:rPr lang="en-ZW" sz="2800" dirty="0"/>
              <a:t>.</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29</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3245895301"/>
              </p:ext>
            </p:extLst>
          </p:nvPr>
        </p:nvGraphicFramePr>
        <p:xfrm>
          <a:off x="1187624" y="3429002"/>
          <a:ext cx="6768752" cy="2808309"/>
        </p:xfrm>
        <a:graphic>
          <a:graphicData uri="http://schemas.openxmlformats.org/drawingml/2006/table">
            <a:tbl>
              <a:tblPr firstRow="1" bandRow="1">
                <a:tableStyleId>{5C22544A-7EE6-4342-B048-85BDC9FD1C3A}</a:tableStyleId>
              </a:tblPr>
              <a:tblGrid>
                <a:gridCol w="1692188"/>
                <a:gridCol w="1692188"/>
                <a:gridCol w="1692188"/>
                <a:gridCol w="1692188"/>
              </a:tblGrid>
              <a:tr h="910869">
                <a:tc>
                  <a:txBody>
                    <a:bodyPr/>
                    <a:lstStyle/>
                    <a:p>
                      <a:r>
                        <a:rPr lang="en-US" sz="2400" dirty="0" smtClean="0"/>
                        <a:t>Circuit</a:t>
                      </a:r>
                      <a:endParaRPr lang="en-ZW" sz="2400" dirty="0"/>
                    </a:p>
                  </a:txBody>
                  <a:tcPr/>
                </a:tc>
                <a:tc>
                  <a:txBody>
                    <a:bodyPr/>
                    <a:lstStyle/>
                    <a:p>
                      <a:r>
                        <a:rPr lang="en-US" sz="2400" dirty="0" smtClean="0"/>
                        <a:t>Diagnostic</a:t>
                      </a:r>
                      <a:r>
                        <a:rPr lang="en-US" sz="2400" baseline="0" dirty="0" smtClean="0"/>
                        <a:t> coverage</a:t>
                      </a:r>
                      <a:endParaRPr lang="en-ZW" sz="2400" dirty="0"/>
                    </a:p>
                  </a:txBody>
                  <a:tcPr/>
                </a:tc>
                <a:tc>
                  <a:txBody>
                    <a:bodyPr/>
                    <a:lstStyle/>
                    <a:p>
                      <a:r>
                        <a:rPr lang="en-US" sz="2400" dirty="0" smtClean="0"/>
                        <a:t>Total</a:t>
                      </a:r>
                      <a:r>
                        <a:rPr lang="en-US" sz="2400" baseline="0" dirty="0" smtClean="0"/>
                        <a:t> outputs</a:t>
                      </a:r>
                      <a:endParaRPr lang="en-ZW" sz="2400" dirty="0"/>
                    </a:p>
                  </a:txBody>
                  <a:tcPr/>
                </a:tc>
                <a:tc>
                  <a:txBody>
                    <a:bodyPr/>
                    <a:lstStyle/>
                    <a:p>
                      <a:r>
                        <a:rPr lang="en-US" sz="2400" dirty="0" smtClean="0"/>
                        <a:t>Total</a:t>
                      </a:r>
                      <a:r>
                        <a:rPr lang="en-US" sz="2400" baseline="0" dirty="0" smtClean="0"/>
                        <a:t> groups</a:t>
                      </a:r>
                      <a:endParaRPr lang="en-ZW" sz="2400" dirty="0"/>
                    </a:p>
                  </a:txBody>
                  <a:tcPr/>
                </a:tc>
              </a:tr>
              <a:tr h="474360">
                <a:tc>
                  <a:txBody>
                    <a:bodyPr/>
                    <a:lstStyle/>
                    <a:p>
                      <a:r>
                        <a:rPr lang="en-US" sz="2400" dirty="0" smtClean="0"/>
                        <a:t>s298</a:t>
                      </a:r>
                      <a:endParaRPr lang="en-ZW" sz="2400" dirty="0"/>
                    </a:p>
                  </a:txBody>
                  <a:tcPr/>
                </a:tc>
                <a:tc>
                  <a:txBody>
                    <a:bodyPr/>
                    <a:lstStyle/>
                    <a:p>
                      <a:r>
                        <a:rPr lang="en-US" sz="2400" dirty="0" smtClean="0"/>
                        <a:t>16.87%</a:t>
                      </a:r>
                      <a:endParaRPr lang="en-ZW" sz="2400" dirty="0"/>
                    </a:p>
                  </a:txBody>
                  <a:tcPr/>
                </a:tc>
                <a:tc>
                  <a:txBody>
                    <a:bodyPr/>
                    <a:lstStyle/>
                    <a:p>
                      <a:r>
                        <a:rPr lang="en-US" sz="2400" dirty="0" smtClean="0"/>
                        <a:t>14</a:t>
                      </a:r>
                      <a:endParaRPr lang="en-ZW" sz="2400" dirty="0"/>
                    </a:p>
                  </a:txBody>
                  <a:tcPr/>
                </a:tc>
                <a:tc>
                  <a:txBody>
                    <a:bodyPr/>
                    <a:lstStyle/>
                    <a:p>
                      <a:r>
                        <a:rPr lang="en-US" sz="2400" dirty="0" smtClean="0"/>
                        <a:t>28</a:t>
                      </a:r>
                      <a:endParaRPr lang="en-ZW" sz="2400" dirty="0"/>
                    </a:p>
                  </a:txBody>
                  <a:tcPr/>
                </a:tc>
              </a:tr>
              <a:tr h="47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s382</a:t>
                      </a:r>
                      <a:endParaRPr lang="en-ZW" sz="2400" dirty="0" smtClean="0"/>
                    </a:p>
                  </a:txBody>
                  <a:tcPr/>
                </a:tc>
                <a:tc>
                  <a:txBody>
                    <a:bodyPr/>
                    <a:lstStyle/>
                    <a:p>
                      <a:r>
                        <a:rPr lang="en-US" sz="2400" dirty="0" smtClean="0"/>
                        <a:t>13.38%</a:t>
                      </a:r>
                      <a:endParaRPr lang="en-ZW" sz="2400" dirty="0"/>
                    </a:p>
                  </a:txBody>
                  <a:tcPr/>
                </a:tc>
                <a:tc>
                  <a:txBody>
                    <a:bodyPr/>
                    <a:lstStyle/>
                    <a:p>
                      <a:r>
                        <a:rPr lang="en-US" sz="2400" dirty="0" smtClean="0"/>
                        <a:t>21</a:t>
                      </a:r>
                      <a:endParaRPr lang="en-ZW" sz="2400" dirty="0"/>
                    </a:p>
                  </a:txBody>
                  <a:tcPr/>
                </a:tc>
                <a:tc>
                  <a:txBody>
                    <a:bodyPr/>
                    <a:lstStyle/>
                    <a:p>
                      <a:r>
                        <a:rPr lang="en-US" sz="2400" dirty="0" smtClean="0"/>
                        <a:t>42</a:t>
                      </a:r>
                      <a:endParaRPr lang="en-ZW" sz="2400" dirty="0"/>
                    </a:p>
                  </a:txBody>
                  <a:tcPr/>
                </a:tc>
              </a:tr>
              <a:tr h="47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s420</a:t>
                      </a:r>
                      <a:endParaRPr lang="en-ZW" sz="2400" dirty="0" smtClean="0"/>
                    </a:p>
                  </a:txBody>
                  <a:tcPr/>
                </a:tc>
                <a:tc>
                  <a:txBody>
                    <a:bodyPr/>
                    <a:lstStyle/>
                    <a:p>
                      <a:r>
                        <a:rPr lang="en-US" sz="2400" dirty="0" smtClean="0"/>
                        <a:t>18.10%</a:t>
                      </a:r>
                      <a:endParaRPr lang="en-ZW" sz="2400" dirty="0"/>
                    </a:p>
                  </a:txBody>
                  <a:tcPr/>
                </a:tc>
                <a:tc>
                  <a:txBody>
                    <a:bodyPr/>
                    <a:lstStyle/>
                    <a:p>
                      <a:r>
                        <a:rPr lang="en-US" sz="2400" dirty="0" smtClean="0"/>
                        <a:t>16</a:t>
                      </a:r>
                      <a:endParaRPr lang="en-ZW" sz="2400" dirty="0"/>
                    </a:p>
                  </a:txBody>
                  <a:tcPr/>
                </a:tc>
                <a:tc>
                  <a:txBody>
                    <a:bodyPr/>
                    <a:lstStyle/>
                    <a:p>
                      <a:r>
                        <a:rPr lang="en-US" sz="2400" dirty="0" smtClean="0"/>
                        <a:t>32</a:t>
                      </a:r>
                    </a:p>
                  </a:txBody>
                  <a:tcPr/>
                </a:tc>
              </a:tr>
              <a:tr h="47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ZW" sz="2400" dirty="0" smtClean="0"/>
                    </a:p>
                  </a:txBody>
                  <a:tcPr/>
                </a:tc>
                <a:tc>
                  <a:txBody>
                    <a:bodyPr/>
                    <a:lstStyle/>
                    <a:p>
                      <a:r>
                        <a:rPr lang="en-US" sz="2400" dirty="0" smtClean="0"/>
                        <a:t>……..</a:t>
                      </a:r>
                      <a:endParaRPr lang="en-ZW" sz="2400" dirty="0"/>
                    </a:p>
                  </a:txBody>
                  <a:tcPr/>
                </a:tc>
                <a:tc>
                  <a:txBody>
                    <a:bodyPr/>
                    <a:lstStyle/>
                    <a:p>
                      <a:r>
                        <a:rPr lang="en-US" sz="2400" dirty="0" smtClean="0"/>
                        <a:t>…….</a:t>
                      </a:r>
                      <a:endParaRPr lang="en-ZW" sz="2400" dirty="0"/>
                    </a:p>
                  </a:txBody>
                  <a:tcPr/>
                </a:tc>
                <a:tc>
                  <a:txBody>
                    <a:bodyPr/>
                    <a:lstStyle/>
                    <a:p>
                      <a:r>
                        <a:rPr lang="en-US" sz="2400" dirty="0" smtClean="0"/>
                        <a:t>………</a:t>
                      </a:r>
                    </a:p>
                  </a:txBody>
                  <a:tcPr/>
                </a:tc>
              </a:tr>
            </a:tbl>
          </a:graphicData>
        </a:graphic>
      </p:graphicFrame>
    </p:spTree>
    <p:extLst>
      <p:ext uri="{BB962C8B-B14F-4D97-AF65-F5344CB8AC3E}">
        <p14:creationId xmlns:p14="http://schemas.microsoft.com/office/powerpoint/2010/main" val="2488784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en-ZW"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a:t>
            </a:fld>
            <a:endParaRPr lang="zh-CN" alt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687749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9672" y="5695552"/>
            <a:ext cx="5472608" cy="461665"/>
          </a:xfrm>
          <a:prstGeom prst="rect">
            <a:avLst/>
          </a:prstGeom>
          <a:noFill/>
        </p:spPr>
        <p:txBody>
          <a:bodyPr wrap="square" rtlCol="0">
            <a:spAutoFit/>
          </a:bodyPr>
          <a:lstStyle/>
          <a:p>
            <a:pPr algn="ctr"/>
            <a:r>
              <a:rPr lang="en-US" sz="2400" dirty="0" smtClean="0"/>
              <a:t>Flowchart of fault diagnosis</a:t>
            </a:r>
            <a:endParaRPr lang="en-ZW" sz="2400" dirty="0"/>
          </a:p>
        </p:txBody>
      </p:sp>
    </p:spTree>
    <p:extLst>
      <p:ext uri="{BB962C8B-B14F-4D97-AF65-F5344CB8AC3E}">
        <p14:creationId xmlns:p14="http://schemas.microsoft.com/office/powerpoint/2010/main" val="538487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normAutofit/>
          </a:bodyPr>
          <a:lstStyle/>
          <a:p>
            <a:r>
              <a:rPr lang="en-US" sz="3600" dirty="0" smtClean="0"/>
              <a:t>Exclusive test for a pair of faults</a:t>
            </a:r>
            <a:endParaRPr lang="en-ZW" sz="3600" dirty="0"/>
          </a:p>
        </p:txBody>
      </p:sp>
      <p:sp>
        <p:nvSpPr>
          <p:cNvPr id="3" name="内容占位符 2"/>
          <p:cNvSpPr>
            <a:spLocks noGrp="1"/>
          </p:cNvSpPr>
          <p:nvPr>
            <p:ph idx="1"/>
          </p:nvPr>
        </p:nvSpPr>
        <p:spPr>
          <a:xfrm>
            <a:off x="755576" y="4391372"/>
            <a:ext cx="1944216" cy="576064"/>
          </a:xfrm>
        </p:spPr>
        <p:txBody>
          <a:bodyPr>
            <a:normAutofit/>
          </a:bodyPr>
          <a:lstStyle/>
          <a:p>
            <a:pPr marL="0" indent="0">
              <a:buNone/>
            </a:pPr>
            <a:r>
              <a:rPr lang="en-ZW" sz="1800" dirty="0"/>
              <a:t>(</a:t>
            </a:r>
            <a:r>
              <a:rPr lang="en-ZW" sz="1800" dirty="0" smtClean="0"/>
              <a:t>C1</a:t>
            </a:r>
            <a:r>
              <a:rPr lang="en-ZW" sz="1800" dirty="0"/>
              <a:t>⊕</a:t>
            </a:r>
            <a:r>
              <a:rPr lang="en-ZW" sz="1800" dirty="0" smtClean="0"/>
              <a:t>C2</a:t>
            </a:r>
            <a:r>
              <a:rPr lang="en-ZW" sz="1800" dirty="0"/>
              <a:t>) = </a:t>
            </a:r>
            <a:r>
              <a:rPr lang="en-ZW" sz="1800" dirty="0" smtClean="0"/>
              <a:t>1</a:t>
            </a:r>
          </a:p>
        </p:txBody>
      </p:sp>
      <p:sp>
        <p:nvSpPr>
          <p:cNvPr id="4" name="矩形 3"/>
          <p:cNvSpPr/>
          <p:nvPr/>
        </p:nvSpPr>
        <p:spPr>
          <a:xfrm>
            <a:off x="467544" y="4967436"/>
            <a:ext cx="3024336" cy="1200329"/>
          </a:xfrm>
          <a:prstGeom prst="rect">
            <a:avLst/>
          </a:prstGeom>
        </p:spPr>
        <p:txBody>
          <a:bodyPr wrap="square">
            <a:spAutoFit/>
          </a:bodyPr>
          <a:lstStyle/>
          <a:p>
            <a:r>
              <a:rPr lang="en-US" dirty="0"/>
              <a:t>Any test that detects a stuck-at 0 fault at the output of XOR gate will distinguish the two faults</a:t>
            </a:r>
            <a:endParaRPr lang="en-ZW" dirty="0"/>
          </a:p>
        </p:txBody>
      </p:sp>
      <p:sp>
        <p:nvSpPr>
          <p:cNvPr id="5" name="TextBox 4"/>
          <p:cNvSpPr txBox="1"/>
          <p:nvPr/>
        </p:nvSpPr>
        <p:spPr>
          <a:xfrm>
            <a:off x="4145777" y="5700246"/>
            <a:ext cx="4320480" cy="369332"/>
          </a:xfrm>
          <a:prstGeom prst="rect">
            <a:avLst/>
          </a:prstGeom>
          <a:noFill/>
        </p:spPr>
        <p:txBody>
          <a:bodyPr wrap="square" rtlCol="0">
            <a:spAutoFit/>
          </a:bodyPr>
          <a:lstStyle/>
          <a:p>
            <a:r>
              <a:rPr lang="en-US" dirty="0" smtClean="0"/>
              <a:t>XOR gate can be replaced by a multiplexer</a:t>
            </a:r>
            <a:endParaRPr lang="en-ZW"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30</a:t>
            </a:fld>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3481095776"/>
              </p:ext>
            </p:extLst>
          </p:nvPr>
        </p:nvGraphicFramePr>
        <p:xfrm>
          <a:off x="-230524" y="980728"/>
          <a:ext cx="4658508" cy="3110517"/>
        </p:xfrm>
        <a:graphic>
          <a:graphicData uri="http://schemas.openxmlformats.org/presentationml/2006/ole">
            <mc:AlternateContent xmlns:mc="http://schemas.openxmlformats.org/markup-compatibility/2006">
              <mc:Choice xmlns:v="urn:schemas-microsoft-com:vml" Requires="v">
                <p:oleObj spid="_x0000_s2448" name="Visio" r:id="rId5" imgW="6105545" imgH="4076730" progId="Visio.Drawing.15">
                  <p:embed/>
                </p:oleObj>
              </mc:Choice>
              <mc:Fallback>
                <p:oleObj name="Visio" r:id="rId5" imgW="6105545" imgH="4076730" progId="Visio.Drawing.15">
                  <p:embed/>
                  <p:pic>
                    <p:nvPicPr>
                      <p:cNvPr id="0" name=""/>
                      <p:cNvPicPr/>
                      <p:nvPr/>
                    </p:nvPicPr>
                    <p:blipFill>
                      <a:blip r:embed="rId6"/>
                      <a:stretch>
                        <a:fillRect/>
                      </a:stretch>
                    </p:blipFill>
                    <p:spPr>
                      <a:xfrm>
                        <a:off x="-230524" y="980728"/>
                        <a:ext cx="4658508" cy="311051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493387831"/>
              </p:ext>
            </p:extLst>
          </p:nvPr>
        </p:nvGraphicFramePr>
        <p:xfrm>
          <a:off x="4499992" y="1318099"/>
          <a:ext cx="4601102" cy="3072187"/>
        </p:xfrm>
        <a:graphic>
          <a:graphicData uri="http://schemas.openxmlformats.org/presentationml/2006/ole">
            <mc:AlternateContent xmlns:mc="http://schemas.openxmlformats.org/markup-compatibility/2006">
              <mc:Choice xmlns:v="urn:schemas-microsoft-com:vml" Requires="v">
                <p:oleObj spid="_x0000_s2449" name="Visio" r:id="rId8" imgW="6105545" imgH="4076730" progId="Visio.Drawing.15">
                  <p:embed/>
                </p:oleObj>
              </mc:Choice>
              <mc:Fallback>
                <p:oleObj name="Visio" r:id="rId8" imgW="6105545" imgH="4076730" progId="Visio.Drawing.15">
                  <p:embed/>
                  <p:pic>
                    <p:nvPicPr>
                      <p:cNvPr id="0" name=""/>
                      <p:cNvPicPr/>
                      <p:nvPr/>
                    </p:nvPicPr>
                    <p:blipFill>
                      <a:blip r:embed="rId9"/>
                      <a:stretch>
                        <a:fillRect/>
                      </a:stretch>
                    </p:blipFill>
                    <p:spPr>
                      <a:xfrm>
                        <a:off x="4499992" y="1318099"/>
                        <a:ext cx="4601102" cy="30721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4572000" y="4429978"/>
                <a:ext cx="4164448" cy="338554"/>
              </a:xfrm>
              <a:prstGeom prst="rect">
                <a:avLst/>
              </a:prstGeom>
              <a:noFill/>
            </p:spPr>
            <p:txBody>
              <a:bodyPr wrap="square" rtlCol="0">
                <a:spAutoFit/>
              </a:bodyPr>
              <a:lstStyle/>
              <a:p>
                <a:r>
                  <a:rPr lang="en-ZW" sz="1600" dirty="0" smtClean="0"/>
                  <a:t>G(X, </a:t>
                </a:r>
                <a14:m>
                  <m:oMath xmlns:m="http://schemas.openxmlformats.org/officeDocument/2006/math">
                    <m:sSub>
                      <m:sSubPr>
                        <m:ctrlPr>
                          <a:rPr lang="en-US" sz="1600" i="1">
                            <a:latin typeface="Cambria Math" panose="02040503050406030204" pitchFamily="18" charset="0"/>
                          </a:rPr>
                        </m:ctrlPr>
                      </m:sSubPr>
                      <m:e>
                        <m:r>
                          <a:rPr lang="en-US" sz="1600" b="0" i="1">
                            <a:latin typeface="Cambria Math"/>
                          </a:rPr>
                          <m:t>𝑦</m:t>
                        </m:r>
                      </m:e>
                      <m:sub>
                        <m:r>
                          <a:rPr lang="en-US" sz="1600" b="0" i="1">
                            <a:latin typeface="Cambria Math"/>
                          </a:rPr>
                          <m:t>𝑖𝑛𝑠𝑒𝑟𝑡</m:t>
                        </m:r>
                      </m:sub>
                    </m:sSub>
                  </m:oMath>
                </a14:m>
                <a:r>
                  <a:rPr lang="en-ZW" sz="1600" dirty="0" smtClean="0"/>
                  <a:t>) =</a:t>
                </a:r>
                <a14:m>
                  <m:oMath xmlns:m="http://schemas.openxmlformats.org/officeDocument/2006/math">
                    <m:sSub>
                      <m:sSubPr>
                        <m:ctrlPr>
                          <a:rPr lang="en-US" sz="1600" i="1" smtClean="0">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b="0" i="1" smtClean="0">
                                <a:latin typeface="Cambria Math" panose="02040503050406030204" pitchFamily="18" charset="0"/>
                              </a:rPr>
                              <m:t> </m:t>
                            </m:r>
                            <m:r>
                              <a:rPr lang="en-US" sz="1600" b="0" i="1">
                                <a:latin typeface="Cambria Math"/>
                              </a:rPr>
                              <m:t>𝑦</m:t>
                            </m:r>
                          </m:e>
                        </m:acc>
                      </m:e>
                      <m:sub>
                        <m:r>
                          <a:rPr lang="en-US" sz="1600" b="0" i="1" smtClean="0">
                            <a:latin typeface="Cambria Math"/>
                          </a:rPr>
                          <m:t>𝑖𝑛𝑠𝑒𝑟𝑡</m:t>
                        </m:r>
                      </m:sub>
                    </m:sSub>
                    <m:r>
                      <a:rPr lang="en-US" sz="1600" b="0" i="1" smtClean="0">
                        <a:latin typeface="Cambria Math"/>
                      </a:rPr>
                      <m:t>𝐶</m:t>
                    </m:r>
                    <m:r>
                      <a:rPr lang="en-US" sz="1600" b="0" i="1" smtClean="0">
                        <a:latin typeface="Cambria Math"/>
                      </a:rPr>
                      <m:t>1+</m:t>
                    </m:r>
                    <m:sSub>
                      <m:sSubPr>
                        <m:ctrlPr>
                          <a:rPr lang="en-US" sz="1600" i="1" smtClean="0">
                            <a:latin typeface="Cambria Math" panose="02040503050406030204" pitchFamily="18" charset="0"/>
                          </a:rPr>
                        </m:ctrlPr>
                      </m:sSubPr>
                      <m:e>
                        <m:r>
                          <a:rPr lang="en-US" sz="1600" b="0" i="1" smtClean="0">
                            <a:latin typeface="Cambria Math"/>
                          </a:rPr>
                          <m:t>𝑦</m:t>
                        </m:r>
                      </m:e>
                      <m:sub>
                        <m:r>
                          <a:rPr lang="en-US" sz="1600" b="0" i="1">
                            <a:latin typeface="Cambria Math"/>
                          </a:rPr>
                          <m:t>𝑖𝑛𝑠𝑒𝑟𝑡</m:t>
                        </m:r>
                      </m:sub>
                    </m:sSub>
                    <m:r>
                      <a:rPr lang="en-US" sz="1600" b="0" i="1" smtClean="0">
                        <a:latin typeface="Cambria Math"/>
                      </a:rPr>
                      <m:t>𝐶</m:t>
                    </m:r>
                    <m:r>
                      <a:rPr lang="en-US" sz="1600" b="0" i="1" smtClean="0">
                        <a:latin typeface="Cambria Math"/>
                      </a:rPr>
                      <m:t>2</m:t>
                    </m:r>
                  </m:oMath>
                </a14:m>
                <a:endParaRPr lang="en-ZW"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429978"/>
                <a:ext cx="4164448" cy="338554"/>
              </a:xfrm>
              <a:prstGeom prst="rect">
                <a:avLst/>
              </a:prstGeom>
              <a:blipFill rotWithShape="0">
                <a:blip r:embed="rId10"/>
                <a:stretch>
                  <a:fillRect l="-732"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11961" y="4869160"/>
                <a:ext cx="4355242" cy="602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ZW" sz="1600" i="1" smtClean="0">
                              <a:latin typeface="Cambria Math" panose="02040503050406030204" pitchFamily="18" charset="0"/>
                            </a:rPr>
                          </m:ctrlPr>
                        </m:fPr>
                        <m:num>
                          <m:r>
                            <a:rPr lang="en-ZW" sz="1600" b="0" i="1" smtClean="0">
                              <a:latin typeface="Cambria Math"/>
                            </a:rPr>
                            <m:t>𝜕</m:t>
                          </m:r>
                          <m:r>
                            <a:rPr lang="en-US" sz="1600" b="0" i="1" smtClean="0">
                              <a:latin typeface="Cambria Math"/>
                            </a:rPr>
                            <m:t>𝐺</m:t>
                          </m:r>
                        </m:num>
                        <m:den>
                          <m:r>
                            <a:rPr lang="en-ZW" sz="1600" b="0" i="1" smtClean="0">
                              <a:latin typeface="Cambria Math"/>
                            </a:rPr>
                            <m:t>𝜕</m:t>
                          </m:r>
                          <m:sSub>
                            <m:sSubPr>
                              <m:ctrlPr>
                                <a:rPr lang="en-ZW" sz="1600" i="1" smtClean="0">
                                  <a:latin typeface="Cambria Math" panose="02040503050406030204" pitchFamily="18" charset="0"/>
                                </a:rPr>
                              </m:ctrlPr>
                            </m:sSubPr>
                            <m:e>
                              <m:r>
                                <a:rPr lang="en-US" sz="1600" b="0" i="1">
                                  <a:latin typeface="Cambria Math"/>
                                </a:rPr>
                                <m:t>𝑦</m:t>
                              </m:r>
                            </m:e>
                            <m:sub>
                              <m:r>
                                <a:rPr lang="en-US" sz="1600" b="0" i="1" smtClean="0">
                                  <a:latin typeface="Cambria Math"/>
                                </a:rPr>
                                <m:t>𝑖𝑛𝑠𝑒𝑟𝑡</m:t>
                              </m:r>
                            </m:sub>
                          </m:sSub>
                        </m:den>
                      </m:f>
                      <m:r>
                        <a:rPr lang="en-US" sz="1600" b="0" i="1" smtClean="0">
                          <a:latin typeface="Cambria Math"/>
                        </a:rPr>
                        <m:t>=</m:t>
                      </m:r>
                      <m:r>
                        <a:rPr lang="en-US" sz="1600" b="0" i="1" smtClean="0">
                          <a:latin typeface="Cambria Math"/>
                        </a:rPr>
                        <m:t>𝐺</m:t>
                      </m:r>
                      <m:d>
                        <m:dPr>
                          <m:ctrlPr>
                            <a:rPr lang="en-US" sz="1600" i="1" smtClean="0">
                              <a:latin typeface="Cambria Math" panose="02040503050406030204" pitchFamily="18" charset="0"/>
                            </a:rPr>
                          </m:ctrlPr>
                        </m:dPr>
                        <m:e>
                          <m:r>
                            <a:rPr lang="en-US" sz="1600" b="0" i="1" smtClean="0">
                              <a:latin typeface="Cambria Math"/>
                            </a:rPr>
                            <m:t>𝑋</m:t>
                          </m:r>
                          <m:r>
                            <a:rPr lang="en-US" sz="1600" b="0" i="1" smtClean="0">
                              <a:latin typeface="Cambria Math"/>
                            </a:rPr>
                            <m:t>,0</m:t>
                          </m:r>
                        </m:e>
                      </m:d>
                      <m:r>
                        <m:rPr>
                          <m:nor/>
                        </m:rPr>
                        <a:rPr lang="en-ZW" sz="1600" smtClean="0"/>
                        <m:t>⊕</m:t>
                      </m:r>
                      <m:r>
                        <a:rPr lang="en-US" sz="1600" b="0" i="1" smtClean="0">
                          <a:latin typeface="Cambria Math"/>
                        </a:rPr>
                        <m:t>𝐺</m:t>
                      </m:r>
                      <m:d>
                        <m:dPr>
                          <m:ctrlPr>
                            <a:rPr lang="en-US" sz="1600" i="1" smtClean="0">
                              <a:latin typeface="Cambria Math" panose="02040503050406030204" pitchFamily="18" charset="0"/>
                            </a:rPr>
                          </m:ctrlPr>
                        </m:dPr>
                        <m:e>
                          <m:r>
                            <a:rPr lang="en-US" sz="1600" b="0" i="1" smtClean="0">
                              <a:latin typeface="Cambria Math"/>
                            </a:rPr>
                            <m:t>𝑋</m:t>
                          </m:r>
                          <m:r>
                            <a:rPr lang="en-US" sz="1600" b="0" i="1" smtClean="0">
                              <a:latin typeface="Cambria Math"/>
                            </a:rPr>
                            <m:t>,1</m:t>
                          </m:r>
                        </m:e>
                      </m:d>
                      <m:r>
                        <m:rPr>
                          <m:nor/>
                        </m:rPr>
                        <a:rPr lang="en-US" sz="1600" b="0" i="0" smtClean="0">
                          <a:latin typeface="Cambria Math" panose="02040503050406030204" pitchFamily="18" charset="0"/>
                        </a:rPr>
                        <m:t> </m:t>
                      </m:r>
                      <m:r>
                        <m:rPr>
                          <m:nor/>
                        </m:rPr>
                        <a:rPr lang="en-US" i="0" smtClean="0"/>
                        <m:t>=</m:t>
                      </m:r>
                      <m:r>
                        <m:rPr>
                          <m:nor/>
                        </m:rPr>
                        <a:rPr lang="en-US" b="0" i="0" smtClean="0"/>
                        <m:t> </m:t>
                      </m:r>
                      <m:r>
                        <m:rPr>
                          <m:nor/>
                        </m:rPr>
                        <a:rPr lang="en-US" i="0" smtClean="0"/>
                        <m:t>C</m:t>
                      </m:r>
                      <m:r>
                        <m:rPr>
                          <m:nor/>
                        </m:rPr>
                        <a:rPr lang="en-US" i="0" smtClean="0"/>
                        <m:t>1</m:t>
                      </m:r>
                      <m:r>
                        <m:rPr>
                          <m:nor/>
                        </m:rPr>
                        <a:rPr lang="en-ZW"/>
                        <m:t>⊕</m:t>
                      </m:r>
                      <m:r>
                        <m:rPr>
                          <m:nor/>
                        </m:rPr>
                        <a:rPr lang="en-US" i="0" smtClean="0"/>
                        <m:t>C</m:t>
                      </m:r>
                      <m:r>
                        <m:rPr>
                          <m:nor/>
                        </m:rPr>
                        <a:rPr lang="en-US" i="0" smtClean="0"/>
                        <m:t>2 = 1</m:t>
                      </m:r>
                    </m:oMath>
                  </m:oMathPara>
                </a14:m>
                <a:endParaRPr lang="en-ZW"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11961" y="4869160"/>
                <a:ext cx="4355242" cy="602729"/>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340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ZW" dirty="0"/>
              <a:t>Exclusive </a:t>
            </a:r>
            <a:r>
              <a:rPr lang="en-ZW" dirty="0" smtClean="0"/>
              <a:t>test</a:t>
            </a:r>
            <a:endParaRPr lang="en-ZW"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31</a:t>
            </a:fld>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331671032"/>
              </p:ext>
            </p:extLst>
          </p:nvPr>
        </p:nvGraphicFramePr>
        <p:xfrm>
          <a:off x="1619672" y="1340768"/>
          <a:ext cx="5976664" cy="3514732"/>
        </p:xfrm>
        <a:graphic>
          <a:graphicData uri="http://schemas.openxmlformats.org/presentationml/2006/ole">
            <mc:AlternateContent xmlns:mc="http://schemas.openxmlformats.org/markup-compatibility/2006">
              <mc:Choice xmlns:v="urn:schemas-microsoft-com:vml" Requires="v">
                <p:oleObj spid="_x0000_s3269" name="Visio" r:id="rId5" imgW="7038900" imgH="4152810" progId="Visio.Drawing.15">
                  <p:embed/>
                </p:oleObj>
              </mc:Choice>
              <mc:Fallback>
                <p:oleObj name="Visio" r:id="rId5" imgW="7038900" imgH="4152810" progId="Visio.Drawing.15">
                  <p:embed/>
                  <p:pic>
                    <p:nvPicPr>
                      <p:cNvPr id="0" name=""/>
                      <p:cNvPicPr/>
                      <p:nvPr/>
                    </p:nvPicPr>
                    <p:blipFill>
                      <a:blip r:embed="rId6"/>
                      <a:stretch>
                        <a:fillRect/>
                      </a:stretch>
                    </p:blipFill>
                    <p:spPr>
                      <a:xfrm>
                        <a:off x="1619672" y="1340768"/>
                        <a:ext cx="5976664" cy="3514732"/>
                      </a:xfrm>
                      <a:prstGeom prst="rect">
                        <a:avLst/>
                      </a:prstGeom>
                    </p:spPr>
                  </p:pic>
                </p:oleObj>
              </mc:Fallback>
            </mc:AlternateContent>
          </a:graphicData>
        </a:graphic>
      </p:graphicFrame>
      <p:sp>
        <p:nvSpPr>
          <p:cNvPr id="5" name="TextBox 4"/>
          <p:cNvSpPr txBox="1"/>
          <p:nvPr/>
        </p:nvSpPr>
        <p:spPr>
          <a:xfrm>
            <a:off x="899592" y="4797152"/>
            <a:ext cx="7848872" cy="1754326"/>
          </a:xfrm>
          <a:prstGeom prst="rect">
            <a:avLst/>
          </a:prstGeom>
          <a:noFill/>
        </p:spPr>
        <p:txBody>
          <a:bodyPr wrap="square" rtlCol="0">
            <a:spAutoFit/>
          </a:bodyPr>
          <a:lstStyle/>
          <a:p>
            <a:r>
              <a:rPr lang="en-ZW" dirty="0" smtClean="0"/>
              <a:t>1. Block 1 </a:t>
            </a:r>
            <a:r>
              <a:rPr lang="en-ZW" dirty="0"/>
              <a:t>represents the </a:t>
            </a:r>
            <a:r>
              <a:rPr lang="en-ZW" dirty="0" smtClean="0"/>
              <a:t>fault sets that have already been constituted by    conventional </a:t>
            </a:r>
            <a:r>
              <a:rPr lang="en-ZW" dirty="0"/>
              <a:t>detection </a:t>
            </a:r>
            <a:r>
              <a:rPr lang="en-ZW" dirty="0" smtClean="0"/>
              <a:t>ATPG system</a:t>
            </a:r>
            <a:r>
              <a:rPr lang="en-ZW" dirty="0"/>
              <a:t>. </a:t>
            </a:r>
            <a:endParaRPr lang="en-ZW" dirty="0" smtClean="0"/>
          </a:p>
          <a:p>
            <a:r>
              <a:rPr lang="en-ZW" dirty="0" smtClean="0"/>
              <a:t>2. Exclusive </a:t>
            </a:r>
            <a:r>
              <a:rPr lang="en-ZW" dirty="0"/>
              <a:t>test generation is performed </a:t>
            </a:r>
            <a:r>
              <a:rPr lang="en-ZW" dirty="0" smtClean="0"/>
              <a:t>on Block 2. </a:t>
            </a:r>
          </a:p>
          <a:p>
            <a:r>
              <a:rPr lang="en-ZW" dirty="0" smtClean="0"/>
              <a:t>3. Block 3 </a:t>
            </a:r>
            <a:r>
              <a:rPr lang="en-ZW" dirty="0"/>
              <a:t>is a </a:t>
            </a:r>
            <a:r>
              <a:rPr lang="en-ZW" dirty="0" smtClean="0"/>
              <a:t>diagnostic fault </a:t>
            </a:r>
            <a:r>
              <a:rPr lang="en-ZW" dirty="0"/>
              <a:t>simulator</a:t>
            </a:r>
            <a:r>
              <a:rPr lang="en-ZW" dirty="0" smtClean="0"/>
              <a:t>.</a:t>
            </a:r>
            <a:r>
              <a:rPr lang="en-US" dirty="0"/>
              <a:t> And if all fault pairs have been targeted, we will </a:t>
            </a:r>
            <a:r>
              <a:rPr lang="en-US" dirty="0" smtClean="0"/>
              <a:t>stop our system.</a:t>
            </a:r>
            <a:endParaRPr lang="en-ZW" dirty="0"/>
          </a:p>
          <a:p>
            <a:endParaRPr lang="en-ZW" dirty="0"/>
          </a:p>
        </p:txBody>
      </p:sp>
    </p:spTree>
    <p:extLst>
      <p:ext uri="{BB962C8B-B14F-4D97-AF65-F5344CB8AC3E}">
        <p14:creationId xmlns:p14="http://schemas.microsoft.com/office/powerpoint/2010/main" val="2802844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Advantages of exclusive test</a:t>
            </a:r>
            <a:endParaRPr lang="en-ZW" sz="3600" dirty="0"/>
          </a:p>
        </p:txBody>
      </p:sp>
      <p:sp>
        <p:nvSpPr>
          <p:cNvPr id="3" name="内容占位符 2"/>
          <p:cNvSpPr>
            <a:spLocks noGrp="1"/>
          </p:cNvSpPr>
          <p:nvPr>
            <p:ph idx="1"/>
          </p:nvPr>
        </p:nvSpPr>
        <p:spPr>
          <a:xfrm>
            <a:off x="457200" y="1600200"/>
            <a:ext cx="8229600" cy="3556992"/>
          </a:xfrm>
        </p:spPr>
        <p:txBody>
          <a:bodyPr>
            <a:normAutofit/>
          </a:bodyPr>
          <a:lstStyle/>
          <a:p>
            <a:r>
              <a:rPr lang="en-US" sz="2800" dirty="0" smtClean="0"/>
              <a:t>Complexity of circuit will not increase a lot: because we just add few logics such as two D flip-lops, several primitive gates to original circuit.</a:t>
            </a:r>
          </a:p>
          <a:p>
            <a:r>
              <a:rPr lang="en-US" sz="2800" dirty="0" smtClean="0"/>
              <a:t>Can make use of existing ATPG algorithms.</a:t>
            </a:r>
          </a:p>
          <a:p>
            <a:r>
              <a:rPr lang="en-US" sz="2800" dirty="0" smtClean="0"/>
              <a:t>Only need to use conventional diagnosis tools to  apply test for a single stuck-at fault.</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32</a:t>
            </a:fld>
            <a:endParaRPr lang="zh-CN" altLang="en-US"/>
          </a:p>
        </p:txBody>
      </p:sp>
    </p:spTree>
    <p:extLst>
      <p:ext uri="{BB962C8B-B14F-4D97-AF65-F5344CB8AC3E}">
        <p14:creationId xmlns:p14="http://schemas.microsoft.com/office/powerpoint/2010/main" val="1720464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en-ZW" sz="3600" dirty="0"/>
              <a:t>ATPG </a:t>
            </a:r>
            <a:r>
              <a:rPr lang="en-ZW" sz="3600" dirty="0" smtClean="0"/>
              <a:t>model</a:t>
            </a:r>
            <a:endParaRPr lang="en-ZW" sz="3600" dirty="0"/>
          </a:p>
        </p:txBody>
      </p:sp>
      <p:sp>
        <p:nvSpPr>
          <p:cNvPr id="3" name="内容占位符 2"/>
          <p:cNvSpPr>
            <a:spLocks noGrp="1"/>
          </p:cNvSpPr>
          <p:nvPr>
            <p:ph idx="1"/>
          </p:nvPr>
        </p:nvSpPr>
        <p:spPr>
          <a:xfrm>
            <a:off x="1284784" y="5445224"/>
            <a:ext cx="7859216" cy="792088"/>
          </a:xfrm>
        </p:spPr>
        <p:txBody>
          <a:bodyPr>
            <a:noAutofit/>
          </a:bodyPr>
          <a:lstStyle/>
          <a:p>
            <a:pPr marL="0" indent="0">
              <a:buNone/>
            </a:pPr>
            <a:r>
              <a:rPr lang="en-US" altLang="zh-CN" sz="2000" dirty="0" smtClean="0"/>
              <a:t>Any test that detect the s-a-0 fault will distinguish these two faults</a:t>
            </a:r>
            <a:endParaRPr lang="en-ZW" sz="2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33</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57551459"/>
              </p:ext>
            </p:extLst>
          </p:nvPr>
        </p:nvGraphicFramePr>
        <p:xfrm>
          <a:off x="1835696" y="1484784"/>
          <a:ext cx="6264696" cy="3780427"/>
        </p:xfrm>
        <a:graphic>
          <a:graphicData uri="http://schemas.openxmlformats.org/presentationml/2006/ole">
            <mc:AlternateContent xmlns:mc="http://schemas.openxmlformats.org/markup-compatibility/2006">
              <mc:Choice xmlns:v="urn:schemas-microsoft-com:vml" Requires="v">
                <p:oleObj spid="_x0000_s4289" name="Visio" r:id="rId5" imgW="7953254" imgH="4943430" progId="Visio.Drawing.15">
                  <p:embed/>
                </p:oleObj>
              </mc:Choice>
              <mc:Fallback>
                <p:oleObj name="Visio" r:id="rId5" imgW="7953254" imgH="4943430" progId="Visio.Drawing.15">
                  <p:embed/>
                  <p:pic>
                    <p:nvPicPr>
                      <p:cNvPr id="0" name=""/>
                      <p:cNvPicPr/>
                      <p:nvPr/>
                    </p:nvPicPr>
                    <p:blipFill>
                      <a:blip r:embed="rId6"/>
                      <a:stretch>
                        <a:fillRect/>
                      </a:stretch>
                    </p:blipFill>
                    <p:spPr>
                      <a:xfrm>
                        <a:off x="1835696" y="1484784"/>
                        <a:ext cx="6264696" cy="3780427"/>
                      </a:xfrm>
                      <a:prstGeom prst="rect">
                        <a:avLst/>
                      </a:prstGeom>
                    </p:spPr>
                  </p:pic>
                </p:oleObj>
              </mc:Fallback>
            </mc:AlternateContent>
          </a:graphicData>
        </a:graphic>
      </p:graphicFrame>
    </p:spTree>
    <p:extLst>
      <p:ext uri="{BB962C8B-B14F-4D97-AF65-F5344CB8AC3E}">
        <p14:creationId xmlns:p14="http://schemas.microsoft.com/office/powerpoint/2010/main" val="3294734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936104"/>
          </a:xfrm>
        </p:spPr>
        <p:txBody>
          <a:bodyPr>
            <a:normAutofit/>
          </a:bodyPr>
          <a:lstStyle/>
          <a:p>
            <a:r>
              <a:rPr lang="en-ZW" sz="3600" dirty="0" smtClean="0"/>
              <a:t>ATPG test </a:t>
            </a:r>
            <a:r>
              <a:rPr lang="en-ZW" sz="3600" dirty="0"/>
              <a:t>m</a:t>
            </a:r>
            <a:r>
              <a:rPr lang="en-ZW" sz="3600" dirty="0" smtClean="0"/>
              <a:t>odel</a:t>
            </a:r>
            <a:endParaRPr lang="en-ZW" sz="3600" dirty="0"/>
          </a:p>
        </p:txBody>
      </p:sp>
      <p:sp>
        <p:nvSpPr>
          <p:cNvPr id="3" name="内容占位符 2"/>
          <p:cNvSpPr>
            <a:spLocks noGrp="1"/>
          </p:cNvSpPr>
          <p:nvPr>
            <p:ph idx="1"/>
          </p:nvPr>
        </p:nvSpPr>
        <p:spPr>
          <a:xfrm>
            <a:off x="186408" y="5805264"/>
            <a:ext cx="8957592" cy="1122433"/>
          </a:xfrm>
        </p:spPr>
        <p:txBody>
          <a:bodyPr>
            <a:normAutofit/>
          </a:bodyPr>
          <a:lstStyle/>
          <a:p>
            <a:pPr marL="0" indent="0" algn="ctr">
              <a:buNone/>
            </a:pPr>
            <a:r>
              <a:rPr lang="en-US" sz="2400" dirty="0" err="1" smtClean="0"/>
              <a:t>y_insert</a:t>
            </a:r>
            <a:r>
              <a:rPr lang="en-US" sz="2400" dirty="0" smtClean="0"/>
              <a:t> will be a new added primary input of original circuit</a:t>
            </a:r>
            <a:endParaRPr lang="en-ZW"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34</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493376056"/>
              </p:ext>
            </p:extLst>
          </p:nvPr>
        </p:nvGraphicFramePr>
        <p:xfrm>
          <a:off x="1076325" y="1341438"/>
          <a:ext cx="6664325" cy="4103687"/>
        </p:xfrm>
        <a:graphic>
          <a:graphicData uri="http://schemas.openxmlformats.org/presentationml/2006/ole">
            <mc:AlternateContent xmlns:mc="http://schemas.openxmlformats.org/markup-compatibility/2006">
              <mc:Choice xmlns:v="urn:schemas-microsoft-com:vml" Requires="v">
                <p:oleObj spid="_x0000_s6425" name="Visio" r:id="rId5" imgW="7400970" imgH="5410110" progId="Visio.Drawing.15">
                  <p:embed/>
                </p:oleObj>
              </mc:Choice>
              <mc:Fallback>
                <p:oleObj name="Visio" r:id="rId5" imgW="7400970" imgH="5410110" progId="Visio.Drawing.15">
                  <p:embed/>
                  <p:pic>
                    <p:nvPicPr>
                      <p:cNvPr id="0" name=""/>
                      <p:cNvPicPr/>
                      <p:nvPr/>
                    </p:nvPicPr>
                    <p:blipFill>
                      <a:blip r:embed="rId6"/>
                      <a:stretch>
                        <a:fillRect/>
                      </a:stretch>
                    </p:blipFill>
                    <p:spPr>
                      <a:xfrm>
                        <a:off x="1076325" y="1341438"/>
                        <a:ext cx="6664325" cy="410368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58510070"/>
              </p:ext>
            </p:extLst>
          </p:nvPr>
        </p:nvGraphicFramePr>
        <p:xfrm>
          <a:off x="1435100" y="1772816"/>
          <a:ext cx="6665913" cy="4103688"/>
        </p:xfrm>
        <a:graphic>
          <a:graphicData uri="http://schemas.openxmlformats.org/presentationml/2006/ole">
            <mc:AlternateContent xmlns:mc="http://schemas.openxmlformats.org/markup-compatibility/2006">
              <mc:Choice xmlns:v="urn:schemas-microsoft-com:vml" Requires="v">
                <p:oleObj spid="_x0000_s6426" name="Visio" r:id="rId8" imgW="7400970" imgH="5410110" progId="Visio.Drawing.15">
                  <p:embed/>
                </p:oleObj>
              </mc:Choice>
              <mc:Fallback>
                <p:oleObj name="Visio" r:id="rId8" imgW="7400970" imgH="5410110" progId="Visio.Drawing.15">
                  <p:embed/>
                  <p:pic>
                    <p:nvPicPr>
                      <p:cNvPr id="0" name="对象 4"/>
                      <p:cNvPicPr>
                        <a:picLocks noChangeAspect="1" noChangeArrowheads="1"/>
                      </p:cNvPicPr>
                      <p:nvPr/>
                    </p:nvPicPr>
                    <p:blipFill>
                      <a:blip r:embed="rId9"/>
                      <a:srcRect/>
                      <a:stretch>
                        <a:fillRect/>
                      </a:stretch>
                    </p:blipFill>
                    <p:spPr bwMode="auto">
                      <a:xfrm>
                        <a:off x="1435100" y="1772816"/>
                        <a:ext cx="66659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24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Redundant fault</a:t>
            </a:r>
            <a:endParaRPr lang="en-ZW"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2541" y="3789040"/>
            <a:ext cx="3646910" cy="2241540"/>
          </a:xfrm>
        </p:spPr>
      </p:pic>
      <p:sp>
        <p:nvSpPr>
          <p:cNvPr id="4" name="灯片编号占位符 3"/>
          <p:cNvSpPr>
            <a:spLocks noGrp="1"/>
          </p:cNvSpPr>
          <p:nvPr>
            <p:ph type="sldNum" sz="quarter" idx="12"/>
          </p:nvPr>
        </p:nvSpPr>
        <p:spPr/>
        <p:txBody>
          <a:bodyPr/>
          <a:lstStyle/>
          <a:p>
            <a:fld id="{0C913308-F349-4B6D-A68A-DD1791B4A57B}" type="slidenum">
              <a:rPr lang="zh-CN" altLang="en-US" smtClean="0"/>
              <a:t>35</a:t>
            </a:fld>
            <a:endParaRPr lang="zh-CN" altLang="en-US"/>
          </a:p>
        </p:txBody>
      </p:sp>
      <p:sp>
        <p:nvSpPr>
          <p:cNvPr id="6" name="TextBox 5"/>
          <p:cNvSpPr txBox="1"/>
          <p:nvPr/>
        </p:nvSpPr>
        <p:spPr>
          <a:xfrm>
            <a:off x="1979712" y="6030580"/>
            <a:ext cx="5112568" cy="369332"/>
          </a:xfrm>
          <a:prstGeom prst="rect">
            <a:avLst/>
          </a:prstGeom>
          <a:noFill/>
        </p:spPr>
        <p:txBody>
          <a:bodyPr wrap="square" rtlCol="0">
            <a:spAutoFit/>
          </a:bodyPr>
          <a:lstStyle/>
          <a:p>
            <a:pPr algn="ctr"/>
            <a:r>
              <a:rPr lang="en-US" dirty="0" smtClean="0"/>
              <a:t>An example of redundant fault</a:t>
            </a:r>
            <a:endParaRPr lang="en-ZW" dirty="0"/>
          </a:p>
        </p:txBody>
      </p:sp>
      <p:sp>
        <p:nvSpPr>
          <p:cNvPr id="7" name="矩形 6"/>
          <p:cNvSpPr/>
          <p:nvPr/>
        </p:nvSpPr>
        <p:spPr>
          <a:xfrm>
            <a:off x="1115616" y="1628800"/>
            <a:ext cx="7128792" cy="2031325"/>
          </a:xfrm>
          <a:prstGeom prst="rect">
            <a:avLst/>
          </a:prstGeom>
        </p:spPr>
        <p:txBody>
          <a:bodyPr wrap="square">
            <a:spAutoFit/>
          </a:bodyPr>
          <a:lstStyle/>
          <a:p>
            <a:r>
              <a:rPr lang="en-US" dirty="0" smtClean="0"/>
              <a:t>1. The </a:t>
            </a:r>
            <a:r>
              <a:rPr lang="en-US" dirty="0"/>
              <a:t>redundant </a:t>
            </a:r>
            <a:r>
              <a:rPr lang="en-US" dirty="0" smtClean="0"/>
              <a:t>fault is considered </a:t>
            </a:r>
            <a:r>
              <a:rPr lang="en-US" dirty="0"/>
              <a:t>undetectable by </a:t>
            </a:r>
            <a:r>
              <a:rPr lang="en-US" dirty="0" smtClean="0"/>
              <a:t>the </a:t>
            </a:r>
            <a:r>
              <a:rPr lang="en-US" dirty="0"/>
              <a:t>test </a:t>
            </a:r>
            <a:r>
              <a:rPr lang="en-US" dirty="0" smtClean="0"/>
              <a:t>generator. After the </a:t>
            </a:r>
            <a:r>
              <a:rPr lang="en-US" dirty="0"/>
              <a:t>test pattern generator exhausts all patterns, it performs a special analysis to </a:t>
            </a:r>
            <a:r>
              <a:rPr lang="en-US" dirty="0" smtClean="0"/>
              <a:t>verify </a:t>
            </a:r>
            <a:r>
              <a:rPr lang="en-US" dirty="0"/>
              <a:t>that the fault is undetectable under any </a:t>
            </a:r>
            <a:r>
              <a:rPr lang="en-US" dirty="0" smtClean="0"/>
              <a:t>conditions</a:t>
            </a:r>
          </a:p>
          <a:p>
            <a:r>
              <a:rPr lang="en-US" dirty="0" smtClean="0"/>
              <a:t>2. In </a:t>
            </a:r>
            <a:r>
              <a:rPr lang="en-US" dirty="0"/>
              <a:t>this circuit, signal G </a:t>
            </a:r>
            <a:r>
              <a:rPr lang="en-US" dirty="0" smtClean="0"/>
              <a:t>is</a:t>
            </a:r>
            <a:r>
              <a:rPr lang="en-US" altLang="zh-CN" dirty="0" smtClean="0"/>
              <a:t> always </a:t>
            </a:r>
            <a:r>
              <a:rPr lang="en-US" dirty="0" smtClean="0"/>
              <a:t>1, no </a:t>
            </a:r>
            <a:r>
              <a:rPr lang="en-US" dirty="0"/>
              <a:t>matter what the values of A, B, </a:t>
            </a:r>
            <a:r>
              <a:rPr lang="en-US" dirty="0" smtClean="0"/>
              <a:t>and C are. The D </a:t>
            </a:r>
            <a:r>
              <a:rPr lang="en-US" dirty="0"/>
              <a:t>stuck at </a:t>
            </a:r>
            <a:r>
              <a:rPr lang="en-US" dirty="0" smtClean="0"/>
              <a:t>1 </a:t>
            </a:r>
            <a:r>
              <a:rPr lang="en-US" dirty="0"/>
              <a:t>fault is </a:t>
            </a:r>
            <a:r>
              <a:rPr lang="en-US" dirty="0" smtClean="0"/>
              <a:t>undetectable because </a:t>
            </a:r>
            <a:r>
              <a:rPr lang="en-US" dirty="0"/>
              <a:t>the value of G can never </a:t>
            </a:r>
            <a:r>
              <a:rPr lang="en-US" dirty="0" smtClean="0"/>
              <a:t>change, regardless </a:t>
            </a:r>
            <a:r>
              <a:rPr lang="en-US" dirty="0"/>
              <a:t>of the value at D.</a:t>
            </a:r>
            <a:endParaRPr lang="en-ZW" dirty="0"/>
          </a:p>
        </p:txBody>
      </p:sp>
    </p:spTree>
    <p:extLst>
      <p:ext uri="{BB962C8B-B14F-4D97-AF65-F5344CB8AC3E}">
        <p14:creationId xmlns:p14="http://schemas.microsoft.com/office/powerpoint/2010/main" val="2914458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ATPG Untestable (AU) fault</a:t>
            </a:r>
            <a:endParaRPr lang="en-ZW" sz="3600" dirty="0"/>
          </a:p>
        </p:txBody>
      </p:sp>
      <p:sp>
        <p:nvSpPr>
          <p:cNvPr id="3" name="内容占位符 2"/>
          <p:cNvSpPr>
            <a:spLocks noGrp="1"/>
          </p:cNvSpPr>
          <p:nvPr>
            <p:ph idx="1"/>
          </p:nvPr>
        </p:nvSpPr>
        <p:spPr>
          <a:xfrm>
            <a:off x="467544" y="1888232"/>
            <a:ext cx="8229600" cy="3196952"/>
          </a:xfrm>
        </p:spPr>
        <p:txBody>
          <a:bodyPr>
            <a:normAutofit fontScale="85000" lnSpcReduction="20000"/>
          </a:bodyPr>
          <a:lstStyle/>
          <a:p>
            <a:r>
              <a:rPr lang="en-ZW" sz="2800" b="1" dirty="0" smtClean="0"/>
              <a:t>Definition</a:t>
            </a:r>
            <a:r>
              <a:rPr lang="en-ZW" sz="2800" dirty="0" smtClean="0"/>
              <a:t>: </a:t>
            </a:r>
          </a:p>
          <a:p>
            <a:pPr marL="0" indent="0">
              <a:buNone/>
            </a:pPr>
            <a:r>
              <a:rPr lang="en-ZW" sz="2800" dirty="0" smtClean="0"/>
              <a:t>The ATPG untestable </a:t>
            </a:r>
            <a:r>
              <a:rPr lang="en-ZW" sz="2800" dirty="0"/>
              <a:t>fault class includes all faults for which </a:t>
            </a:r>
            <a:r>
              <a:rPr lang="en-ZW" sz="2800" dirty="0" smtClean="0"/>
              <a:t>     the </a:t>
            </a:r>
            <a:r>
              <a:rPr lang="en-ZW" sz="2800" dirty="0"/>
              <a:t>test generator </a:t>
            </a:r>
            <a:r>
              <a:rPr lang="en-ZW" sz="2800" dirty="0" smtClean="0"/>
              <a:t>is unable </a:t>
            </a:r>
            <a:r>
              <a:rPr lang="en-ZW" sz="2800" dirty="0"/>
              <a:t>to find a </a:t>
            </a:r>
            <a:r>
              <a:rPr lang="en-ZW" sz="2800" dirty="0" smtClean="0"/>
              <a:t>test pattern, </a:t>
            </a:r>
            <a:r>
              <a:rPr lang="en-ZW" sz="2800" dirty="0"/>
              <a:t>and yet cannot prove the fault </a:t>
            </a:r>
            <a:r>
              <a:rPr lang="en-ZW" sz="2800" dirty="0" smtClean="0"/>
              <a:t>to be redundant.</a:t>
            </a:r>
          </a:p>
          <a:p>
            <a:r>
              <a:rPr lang="en-US" sz="2800" b="1" dirty="0" smtClean="0"/>
              <a:t>AU fault in our test model</a:t>
            </a:r>
            <a:r>
              <a:rPr lang="en-US" sz="2800" dirty="0" smtClean="0"/>
              <a:t>: </a:t>
            </a:r>
          </a:p>
          <a:p>
            <a:pPr marL="0" indent="0">
              <a:buNone/>
            </a:pPr>
            <a:r>
              <a:rPr lang="en-US" sz="2800" dirty="0" smtClean="0"/>
              <a:t>generate test for a single stuck-at fault.</a:t>
            </a:r>
            <a:endParaRPr lang="en-ZW" sz="2800" dirty="0" smtClean="0"/>
          </a:p>
          <a:p>
            <a:r>
              <a:rPr lang="en-ZW" sz="2800" b="1" dirty="0" smtClean="0"/>
              <a:t>Reduce ATPG untestable fault</a:t>
            </a:r>
          </a:p>
          <a:p>
            <a:pPr marL="0" indent="0">
              <a:buNone/>
            </a:pPr>
            <a:r>
              <a:rPr lang="en-ZW" sz="2800" dirty="0"/>
              <a:t> </a:t>
            </a:r>
            <a:r>
              <a:rPr lang="en-ZW" sz="2800" dirty="0" smtClean="0"/>
              <a:t>     </a:t>
            </a:r>
            <a:r>
              <a:rPr lang="en-US" sz="2800" dirty="0" smtClean="0"/>
              <a:t>- </a:t>
            </a:r>
            <a:r>
              <a:rPr lang="en-ZW" sz="2800" dirty="0" smtClean="0"/>
              <a:t>remove </a:t>
            </a:r>
            <a:r>
              <a:rPr lang="en-ZW" sz="2800" dirty="0"/>
              <a:t>some </a:t>
            </a:r>
            <a:r>
              <a:rPr lang="en-ZW" sz="2800" dirty="0" smtClean="0"/>
              <a:t>constraint</a:t>
            </a:r>
            <a:r>
              <a:rPr lang="en-ZW" sz="2800" dirty="0"/>
              <a:t> </a:t>
            </a:r>
            <a:r>
              <a:rPr lang="en-ZW" sz="2800" dirty="0" smtClean="0"/>
              <a:t>(pin constraint) </a:t>
            </a:r>
          </a:p>
          <a:p>
            <a:pPr marL="0" indent="0">
              <a:buNone/>
            </a:pPr>
            <a:r>
              <a:rPr lang="en-ZW" sz="2800" dirty="0"/>
              <a:t> </a:t>
            </a:r>
            <a:r>
              <a:rPr lang="en-ZW" sz="2800" dirty="0" smtClean="0"/>
              <a:t>     - change </a:t>
            </a:r>
            <a:r>
              <a:rPr lang="en-ZW" sz="2800" dirty="0"/>
              <a:t>some limitation </a:t>
            </a:r>
            <a:r>
              <a:rPr lang="en-ZW" sz="2800" dirty="0" smtClean="0"/>
              <a:t>(sequential depth).</a:t>
            </a:r>
            <a:endParaRPr lang="en-ZW" sz="2800" dirty="0"/>
          </a:p>
          <a:p>
            <a:pPr marL="0" indent="0">
              <a:buNone/>
            </a:pPr>
            <a:endParaRPr lang="en-ZW" sz="2800" dirty="0" smtClean="0"/>
          </a:p>
          <a:p>
            <a:endParaRPr lang="en-ZW"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36</a:t>
            </a:fld>
            <a:endParaRPr lang="zh-CN" altLang="en-US"/>
          </a:p>
        </p:txBody>
      </p:sp>
      <p:sp>
        <p:nvSpPr>
          <p:cNvPr id="5" name="矩形 4"/>
          <p:cNvSpPr/>
          <p:nvPr/>
        </p:nvSpPr>
        <p:spPr>
          <a:xfrm>
            <a:off x="1547664" y="5301208"/>
            <a:ext cx="6014874" cy="646331"/>
          </a:xfrm>
          <a:prstGeom prst="rect">
            <a:avLst/>
          </a:prstGeom>
          <a:noFill/>
        </p:spPr>
        <p:txBody>
          <a:bodyPr wrap="square" lIns="91440" tIns="45720" rIns="91440" bIns="45720">
            <a:spAutoFit/>
          </a:bodyPr>
          <a:lstStyle/>
          <a:p>
            <a:pPr algn="ctr"/>
            <a:r>
              <a:rPr lang="en-US" altLang="zh-CN"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ATPG doesn’t wor</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 perfectly!</a:t>
            </a:r>
            <a:endParaRPr lang="zh-CN" alt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21460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076" y="260648"/>
            <a:ext cx="8229600" cy="1143000"/>
          </a:xfrm>
        </p:spPr>
        <p:txBody>
          <a:bodyPr>
            <a:noAutofit/>
          </a:bodyPr>
          <a:lstStyle/>
          <a:p>
            <a:r>
              <a:rPr lang="en-ZW" sz="3600" dirty="0" smtClean="0"/>
              <a:t>No test is generated for the </a:t>
            </a:r>
            <a:r>
              <a:rPr lang="en-ZW" sz="3600" dirty="0"/>
              <a:t>stuck-at </a:t>
            </a:r>
            <a:r>
              <a:rPr lang="en-ZW" sz="3600" dirty="0" smtClean="0"/>
              <a:t>fault at </a:t>
            </a:r>
            <a:r>
              <a:rPr lang="en-ZW" sz="3600" dirty="0" err="1" smtClean="0"/>
              <a:t>y_insert</a:t>
            </a:r>
            <a:endParaRPr lang="en-ZW" sz="3600" dirty="0"/>
          </a:p>
        </p:txBody>
      </p:sp>
      <p:sp>
        <p:nvSpPr>
          <p:cNvPr id="4" name="TextBox 3"/>
          <p:cNvSpPr txBox="1"/>
          <p:nvPr/>
        </p:nvSpPr>
        <p:spPr>
          <a:xfrm>
            <a:off x="1115616" y="5595361"/>
            <a:ext cx="7560840" cy="369332"/>
          </a:xfrm>
          <a:prstGeom prst="rect">
            <a:avLst/>
          </a:prstGeom>
          <a:noFill/>
        </p:spPr>
        <p:txBody>
          <a:bodyPr wrap="square" rtlCol="0">
            <a:spAutoFit/>
          </a:bodyPr>
          <a:lstStyle/>
          <a:p>
            <a:r>
              <a:rPr lang="en-US" dirty="0" smtClean="0"/>
              <a:t>No test can be found to distinguish two slow-to-rise path delay faults.</a:t>
            </a:r>
            <a:endParaRPr lang="en-ZW"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37</a:t>
            </a:fld>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776202483"/>
              </p:ext>
            </p:extLst>
          </p:nvPr>
        </p:nvGraphicFramePr>
        <p:xfrm>
          <a:off x="1259632" y="1340768"/>
          <a:ext cx="6192688" cy="4047523"/>
        </p:xfrm>
        <a:graphic>
          <a:graphicData uri="http://schemas.openxmlformats.org/presentationml/2006/ole">
            <mc:AlternateContent xmlns:mc="http://schemas.openxmlformats.org/markup-compatibility/2006">
              <mc:Choice xmlns:v="urn:schemas-microsoft-com:vml" Requires="v">
                <p:oleObj spid="_x0000_s5316" name="Visio" r:id="rId5" imgW="8124840" imgH="5295810" progId="Visio.Drawing.15">
                  <p:embed/>
                </p:oleObj>
              </mc:Choice>
              <mc:Fallback>
                <p:oleObj name="Visio" r:id="rId5" imgW="8124840" imgH="5295810" progId="Visio.Drawing.15">
                  <p:embed/>
                  <p:pic>
                    <p:nvPicPr>
                      <p:cNvPr id="0" name=""/>
                      <p:cNvPicPr/>
                      <p:nvPr/>
                    </p:nvPicPr>
                    <p:blipFill>
                      <a:blip r:embed="rId6"/>
                      <a:stretch>
                        <a:fillRect/>
                      </a:stretch>
                    </p:blipFill>
                    <p:spPr>
                      <a:xfrm>
                        <a:off x="1259632" y="1340768"/>
                        <a:ext cx="6192688" cy="4047523"/>
                      </a:xfrm>
                      <a:prstGeom prst="rect">
                        <a:avLst/>
                      </a:prstGeom>
                    </p:spPr>
                  </p:pic>
                </p:oleObj>
              </mc:Fallback>
            </mc:AlternateContent>
          </a:graphicData>
        </a:graphic>
      </p:graphicFrame>
    </p:spTree>
    <p:extLst>
      <p:ext uri="{BB962C8B-B14F-4D97-AF65-F5344CB8AC3E}">
        <p14:creationId xmlns:p14="http://schemas.microsoft.com/office/powerpoint/2010/main" val="2527534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Signal requirement for two paths</a:t>
            </a:r>
            <a:endParaRPr lang="en-ZW" sz="3600" dirty="0"/>
          </a:p>
        </p:txBody>
      </p:sp>
      <p:sp>
        <p:nvSpPr>
          <p:cNvPr id="5" name="TextBox 4"/>
          <p:cNvSpPr txBox="1"/>
          <p:nvPr/>
        </p:nvSpPr>
        <p:spPr>
          <a:xfrm>
            <a:off x="1180833" y="1964800"/>
            <a:ext cx="2232248" cy="523220"/>
          </a:xfrm>
          <a:prstGeom prst="rect">
            <a:avLst/>
          </a:prstGeom>
          <a:noFill/>
        </p:spPr>
        <p:txBody>
          <a:bodyPr wrap="square" rtlCol="0">
            <a:spAutoFit/>
          </a:bodyPr>
          <a:lstStyle/>
          <a:p>
            <a:r>
              <a:rPr lang="en-US" sz="2800" dirty="0"/>
              <a:t>path </a:t>
            </a:r>
            <a:r>
              <a:rPr lang="en-ZW" sz="2800" dirty="0"/>
              <a:t>a-c-f-h-k</a:t>
            </a:r>
          </a:p>
        </p:txBody>
      </p:sp>
      <p:sp>
        <p:nvSpPr>
          <p:cNvPr id="6" name="矩形 5"/>
          <p:cNvSpPr/>
          <p:nvPr/>
        </p:nvSpPr>
        <p:spPr>
          <a:xfrm>
            <a:off x="5537263" y="1964800"/>
            <a:ext cx="2339102" cy="523220"/>
          </a:xfrm>
          <a:prstGeom prst="rect">
            <a:avLst/>
          </a:prstGeom>
        </p:spPr>
        <p:txBody>
          <a:bodyPr wrap="none">
            <a:spAutoFit/>
          </a:bodyPr>
          <a:lstStyle/>
          <a:p>
            <a:r>
              <a:rPr lang="en-US" sz="2800" dirty="0"/>
              <a:t>path </a:t>
            </a:r>
            <a:r>
              <a:rPr lang="en-US" sz="2800" dirty="0" smtClean="0"/>
              <a:t> </a:t>
            </a:r>
            <a:r>
              <a:rPr lang="en-ZW" sz="2800" dirty="0" smtClean="0"/>
              <a:t>b-e-g-h-k</a:t>
            </a:r>
            <a:endParaRPr lang="en-ZW" sz="2800" dirty="0"/>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52167"/>
            <a:ext cx="3847121" cy="198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25" y="2852167"/>
            <a:ext cx="4081959" cy="198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0C913308-F349-4B6D-A68A-DD1791B4A57B}" type="slidenum">
              <a:rPr lang="zh-CN" altLang="en-US" smtClean="0"/>
              <a:t>38</a:t>
            </a:fld>
            <a:endParaRPr lang="zh-CN" altLang="en-US"/>
          </a:p>
        </p:txBody>
      </p:sp>
      <p:sp>
        <p:nvSpPr>
          <p:cNvPr id="8" name="矩形 7"/>
          <p:cNvSpPr/>
          <p:nvPr/>
        </p:nvSpPr>
        <p:spPr>
          <a:xfrm>
            <a:off x="827584" y="5197842"/>
            <a:ext cx="7879569" cy="400110"/>
          </a:xfrm>
          <a:prstGeom prst="rect">
            <a:avLst/>
          </a:prstGeom>
        </p:spPr>
        <p:txBody>
          <a:bodyPr wrap="square">
            <a:spAutoFit/>
          </a:bodyPr>
          <a:lstStyle/>
          <a:p>
            <a:r>
              <a:rPr lang="en-US" sz="2000" dirty="0" smtClean="0"/>
              <a:t>Two slow-to-rise faults with the  </a:t>
            </a:r>
            <a:r>
              <a:rPr lang="en-US" sz="2000" dirty="0"/>
              <a:t>conflict of signal a </a:t>
            </a:r>
            <a:r>
              <a:rPr lang="en-US" sz="2000" dirty="0" smtClean="0"/>
              <a:t>at first vector</a:t>
            </a:r>
            <a:endParaRPr lang="en-ZW" sz="2000" dirty="0"/>
          </a:p>
        </p:txBody>
      </p:sp>
    </p:spTree>
    <p:extLst>
      <p:ext uri="{BB962C8B-B14F-4D97-AF65-F5344CB8AC3E}">
        <p14:creationId xmlns:p14="http://schemas.microsoft.com/office/powerpoint/2010/main" val="4118455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600" dirty="0"/>
              <a:t>Experimental setup and results</a:t>
            </a:r>
            <a:endParaRPr lang="en-ZW" sz="3600" dirty="0"/>
          </a:p>
        </p:txBody>
      </p:sp>
      <p:sp>
        <p:nvSpPr>
          <p:cNvPr id="3" name="内容占位符 2"/>
          <p:cNvSpPr>
            <a:spLocks noGrp="1"/>
          </p:cNvSpPr>
          <p:nvPr>
            <p:ph idx="1"/>
          </p:nvPr>
        </p:nvSpPr>
        <p:spPr>
          <a:xfrm>
            <a:off x="539552" y="1268760"/>
            <a:ext cx="8229600" cy="4176464"/>
          </a:xfrm>
        </p:spPr>
        <p:txBody>
          <a:bodyPr>
            <a:normAutofit/>
          </a:bodyPr>
          <a:lstStyle/>
          <a:p>
            <a:pPr marL="0" indent="0">
              <a:buNone/>
            </a:pPr>
            <a:endParaRPr lang="en-ZW" dirty="0" smtClean="0"/>
          </a:p>
          <a:p>
            <a:r>
              <a:rPr lang="en-ZW" sz="2800" dirty="0" smtClean="0"/>
              <a:t>Full-scan benchmark circuits created by </a:t>
            </a:r>
            <a:r>
              <a:rPr lang="en-ZW" sz="2800" dirty="0" err="1" smtClean="0"/>
              <a:t>DFTadvisor</a:t>
            </a:r>
            <a:r>
              <a:rPr lang="en-ZW" sz="2800" dirty="0" smtClean="0"/>
              <a:t> </a:t>
            </a:r>
          </a:p>
          <a:p>
            <a:r>
              <a:rPr lang="en-US" sz="2800" dirty="0" smtClean="0"/>
              <a:t>Generate path definition file </a:t>
            </a:r>
            <a:endParaRPr lang="en-ZW" sz="2800" dirty="0" smtClean="0"/>
          </a:p>
          <a:p>
            <a:r>
              <a:rPr lang="en-ZW" sz="2800" dirty="0"/>
              <a:t>Derive </a:t>
            </a:r>
            <a:r>
              <a:rPr lang="en-ZW" sz="2800" dirty="0" smtClean="0"/>
              <a:t>signal requirements from path definition file</a:t>
            </a:r>
          </a:p>
          <a:p>
            <a:r>
              <a:rPr lang="en-ZW" sz="2800" dirty="0" smtClean="0"/>
              <a:t>Construct </a:t>
            </a:r>
            <a:r>
              <a:rPr lang="en-ZW" sz="2800" dirty="0"/>
              <a:t>test model based on signal </a:t>
            </a:r>
            <a:r>
              <a:rPr lang="en-ZW" sz="2800" dirty="0" smtClean="0"/>
              <a:t>requirement</a:t>
            </a:r>
          </a:p>
          <a:p>
            <a:r>
              <a:rPr lang="en-ZW" sz="2800" dirty="0" smtClean="0"/>
              <a:t>Generate test for stuck-at fault by ATPG</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1074600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t>Basic concepts</a:t>
            </a:r>
            <a:endParaRPr lang="en-ZW" sz="4000" dirty="0"/>
          </a:p>
        </p:txBody>
      </p:sp>
      <p:sp>
        <p:nvSpPr>
          <p:cNvPr id="3" name="内容占位符 2"/>
          <p:cNvSpPr>
            <a:spLocks noGrp="1"/>
          </p:cNvSpPr>
          <p:nvPr>
            <p:ph idx="1"/>
          </p:nvPr>
        </p:nvSpPr>
        <p:spPr/>
        <p:txBody>
          <a:bodyPr>
            <a:normAutofit/>
          </a:bodyPr>
          <a:lstStyle/>
          <a:p>
            <a:r>
              <a:rPr lang="en-US" sz="2800" dirty="0" smtClean="0"/>
              <a:t>The unit </a:t>
            </a:r>
            <a:r>
              <a:rPr lang="en-US" sz="2800" dirty="0"/>
              <a:t>under test (UUT) fails </a:t>
            </a:r>
            <a:r>
              <a:rPr lang="en-US" sz="2800" dirty="0" smtClean="0"/>
              <a:t>when observed </a:t>
            </a:r>
            <a:r>
              <a:rPr lang="en-US" sz="2800" dirty="0"/>
              <a:t>behavior is different from its expected behavior</a:t>
            </a:r>
            <a:r>
              <a:rPr lang="en-US" sz="2800" dirty="0" smtClean="0"/>
              <a:t>.</a:t>
            </a:r>
          </a:p>
          <a:p>
            <a:r>
              <a:rPr lang="en-US" altLang="zh-CN" sz="2800" dirty="0" smtClean="0"/>
              <a:t>L</a:t>
            </a:r>
            <a:r>
              <a:rPr lang="en-US" sz="2800" dirty="0" smtClean="0"/>
              <a:t>ocating </a:t>
            </a:r>
            <a:r>
              <a:rPr lang="en-US" sz="2800" dirty="0"/>
              <a:t>the physical fault(s) in a structural model of the </a:t>
            </a:r>
            <a:r>
              <a:rPr lang="en-US" sz="2800" dirty="0" smtClean="0"/>
              <a:t>UUT.</a:t>
            </a:r>
          </a:p>
          <a:p>
            <a:r>
              <a:rPr lang="en-US" sz="2800" dirty="0"/>
              <a:t> Functionally equivalent faults (FEF) cannot be distinguished. </a:t>
            </a:r>
            <a:endParaRPr lang="en-US" sz="2800" dirty="0" smtClean="0"/>
          </a:p>
          <a:p>
            <a:r>
              <a:rPr lang="en-US" sz="2800" dirty="0" smtClean="0"/>
              <a:t>A </a:t>
            </a:r>
            <a:r>
              <a:rPr lang="en-US" sz="2800" dirty="0"/>
              <a:t>test that achieves the maximal fault resolution is a complete fault-location test.</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4</a:t>
            </a:fld>
            <a:endParaRPr lang="zh-CN" altLang="en-US"/>
          </a:p>
        </p:txBody>
      </p:sp>
    </p:spTree>
    <p:extLst>
      <p:ext uri="{BB962C8B-B14F-4D97-AF65-F5344CB8AC3E}">
        <p14:creationId xmlns:p14="http://schemas.microsoft.com/office/powerpoint/2010/main" val="3770331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522" y="260648"/>
            <a:ext cx="8229600" cy="1143000"/>
          </a:xfrm>
        </p:spPr>
        <p:txBody>
          <a:bodyPr>
            <a:normAutofit/>
          </a:bodyPr>
          <a:lstStyle/>
          <a:p>
            <a:r>
              <a:rPr lang="en-US" sz="3600" dirty="0"/>
              <a:t>Path definition file</a:t>
            </a:r>
          </a:p>
        </p:txBody>
      </p:sp>
      <p:sp>
        <p:nvSpPr>
          <p:cNvPr id="6" name="TextBox 5"/>
          <p:cNvSpPr txBox="1"/>
          <p:nvPr/>
        </p:nvSpPr>
        <p:spPr>
          <a:xfrm>
            <a:off x="539552" y="1700808"/>
            <a:ext cx="3456384" cy="4524315"/>
          </a:xfrm>
          <a:prstGeom prst="rect">
            <a:avLst/>
          </a:prstGeom>
          <a:noFill/>
        </p:spPr>
        <p:txBody>
          <a:bodyPr wrap="square" rtlCol="0">
            <a:spAutoFit/>
          </a:bodyPr>
          <a:lstStyle/>
          <a:p>
            <a:r>
              <a:rPr lang="en-ZW" sz="2400" dirty="0"/>
              <a:t>A </a:t>
            </a:r>
            <a:r>
              <a:rPr lang="en-ZW" sz="2400" dirty="0" smtClean="0"/>
              <a:t>“+” or “-” indicate </a:t>
            </a:r>
            <a:r>
              <a:rPr lang="en-ZW" sz="2400" dirty="0"/>
              <a:t>the </a:t>
            </a:r>
            <a:r>
              <a:rPr lang="en-ZW" sz="2400" dirty="0" smtClean="0"/>
              <a:t>inversion with </a:t>
            </a:r>
            <a:r>
              <a:rPr lang="en-ZW" sz="2400" dirty="0"/>
              <a:t>respect to the launch point. A </a:t>
            </a:r>
            <a:r>
              <a:rPr lang="en-ZW" sz="2400" dirty="0" smtClean="0"/>
              <a:t>“+” indicates </a:t>
            </a:r>
            <a:r>
              <a:rPr lang="en-ZW" sz="2400" dirty="0"/>
              <a:t>no inversion while a </a:t>
            </a:r>
            <a:r>
              <a:rPr lang="en-ZW" sz="2400" dirty="0" smtClean="0"/>
              <a:t>“-” indicates </a:t>
            </a:r>
            <a:r>
              <a:rPr lang="en-ZW" sz="2400" dirty="0"/>
              <a:t>inversion. The path </a:t>
            </a:r>
            <a:r>
              <a:rPr lang="en-ZW" sz="2400" dirty="0" smtClean="0"/>
              <a:t>definition shows </a:t>
            </a:r>
            <a:r>
              <a:rPr lang="en-ZW" sz="2400" dirty="0"/>
              <a:t>start point and end point of a target path.</a:t>
            </a:r>
          </a:p>
          <a:p>
            <a:r>
              <a:rPr lang="en-ZW" sz="2400" dirty="0"/>
              <a:t>Any gate that is on the target path is shown in the definition </a:t>
            </a:r>
            <a:r>
              <a:rPr lang="en-ZW" sz="2400" dirty="0" smtClean="0"/>
              <a:t>file.</a:t>
            </a:r>
            <a:endParaRPr lang="en-ZW"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700921"/>
            <a:ext cx="4782609" cy="337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t>40</a:t>
            </a:fld>
            <a:endParaRPr lang="zh-CN" altLang="en-US"/>
          </a:p>
        </p:txBody>
      </p:sp>
      <p:sp>
        <p:nvSpPr>
          <p:cNvPr id="4" name="TextBox 3"/>
          <p:cNvSpPr txBox="1"/>
          <p:nvPr/>
        </p:nvSpPr>
        <p:spPr>
          <a:xfrm>
            <a:off x="4572000" y="5501765"/>
            <a:ext cx="4032448" cy="400110"/>
          </a:xfrm>
          <a:prstGeom prst="rect">
            <a:avLst/>
          </a:prstGeom>
          <a:noFill/>
        </p:spPr>
        <p:txBody>
          <a:bodyPr wrap="square" rtlCol="0">
            <a:spAutoFit/>
          </a:bodyPr>
          <a:lstStyle/>
          <a:p>
            <a:r>
              <a:rPr lang="en-US" sz="2000" dirty="0" smtClean="0"/>
              <a:t>An example of path definition file</a:t>
            </a:r>
            <a:endParaRPr lang="en-ZW" sz="2000" dirty="0"/>
          </a:p>
        </p:txBody>
      </p:sp>
    </p:spTree>
    <p:extLst>
      <p:ext uri="{BB962C8B-B14F-4D97-AF65-F5344CB8AC3E}">
        <p14:creationId xmlns:p14="http://schemas.microsoft.com/office/powerpoint/2010/main" val="3711687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An example of paths in scan circuit</a:t>
            </a:r>
            <a:endParaRPr lang="en-ZW" sz="36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60848"/>
            <a:ext cx="5400600" cy="272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灯片编号占位符 6"/>
          <p:cNvSpPr>
            <a:spLocks noGrp="1"/>
          </p:cNvSpPr>
          <p:nvPr>
            <p:ph type="sldNum" sz="quarter" idx="12"/>
          </p:nvPr>
        </p:nvSpPr>
        <p:spPr/>
        <p:txBody>
          <a:bodyPr/>
          <a:lstStyle/>
          <a:p>
            <a:fld id="{0C913308-F349-4B6D-A68A-DD1791B4A57B}" type="slidenum">
              <a:rPr lang="zh-CN" altLang="en-US" smtClean="0"/>
              <a:t>41</a:t>
            </a:fld>
            <a:endParaRPr lang="zh-CN" altLang="en-US"/>
          </a:p>
        </p:txBody>
      </p:sp>
      <p:sp>
        <p:nvSpPr>
          <p:cNvPr id="3" name="TextBox 2"/>
          <p:cNvSpPr txBox="1"/>
          <p:nvPr/>
        </p:nvSpPr>
        <p:spPr>
          <a:xfrm>
            <a:off x="1798365" y="5138369"/>
            <a:ext cx="6264696" cy="400110"/>
          </a:xfrm>
          <a:prstGeom prst="rect">
            <a:avLst/>
          </a:prstGeom>
          <a:noFill/>
        </p:spPr>
        <p:txBody>
          <a:bodyPr wrap="square" rtlCol="0">
            <a:spAutoFit/>
          </a:bodyPr>
          <a:lstStyle/>
          <a:p>
            <a:r>
              <a:rPr lang="en-US" sz="2000" dirty="0" smtClean="0"/>
              <a:t>Two target paths. Path 1: g, k. Path 2: a-c-f-h-k</a:t>
            </a:r>
            <a:endParaRPr lang="en-ZW" sz="2000" dirty="0"/>
          </a:p>
        </p:txBody>
      </p:sp>
    </p:spTree>
    <p:extLst>
      <p:ext uri="{BB962C8B-B14F-4D97-AF65-F5344CB8AC3E}">
        <p14:creationId xmlns:p14="http://schemas.microsoft.com/office/powerpoint/2010/main" val="3438924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Signal requirements</a:t>
            </a:r>
            <a:endParaRPr lang="en-ZW" sz="3600" dirty="0"/>
          </a:p>
        </p:txBody>
      </p:sp>
      <p:sp>
        <p:nvSpPr>
          <p:cNvPr id="4" name="TextBox 3"/>
          <p:cNvSpPr txBox="1"/>
          <p:nvPr/>
        </p:nvSpPr>
        <p:spPr>
          <a:xfrm>
            <a:off x="718852" y="4653136"/>
            <a:ext cx="2808312" cy="707886"/>
          </a:xfrm>
          <a:prstGeom prst="rect">
            <a:avLst/>
          </a:prstGeom>
          <a:noFill/>
        </p:spPr>
        <p:txBody>
          <a:bodyPr wrap="square" rtlCol="0">
            <a:spAutoFit/>
          </a:bodyPr>
          <a:lstStyle/>
          <a:p>
            <a:r>
              <a:rPr lang="en-ZW" sz="2000" dirty="0"/>
              <a:t>Signal requirement for k to be 1 in path g-k</a:t>
            </a:r>
          </a:p>
        </p:txBody>
      </p:sp>
      <p:sp>
        <p:nvSpPr>
          <p:cNvPr id="5" name="TextBox 4"/>
          <p:cNvSpPr txBox="1"/>
          <p:nvPr/>
        </p:nvSpPr>
        <p:spPr>
          <a:xfrm>
            <a:off x="4932040" y="4653136"/>
            <a:ext cx="3258432" cy="707886"/>
          </a:xfrm>
          <a:prstGeom prst="rect">
            <a:avLst/>
          </a:prstGeom>
          <a:noFill/>
        </p:spPr>
        <p:txBody>
          <a:bodyPr wrap="square" rtlCol="0">
            <a:spAutoFit/>
          </a:bodyPr>
          <a:lstStyle/>
          <a:p>
            <a:r>
              <a:rPr lang="en-ZW" sz="2000" dirty="0"/>
              <a:t>Signal requirement for k to be </a:t>
            </a:r>
            <a:r>
              <a:rPr lang="en-ZW" sz="2000" dirty="0" smtClean="0"/>
              <a:t>0 </a:t>
            </a:r>
            <a:r>
              <a:rPr lang="en-ZW" sz="2000" dirty="0"/>
              <a:t>in path g-k</a:t>
            </a:r>
          </a:p>
        </p:txBody>
      </p:sp>
      <p:sp>
        <p:nvSpPr>
          <p:cNvPr id="6" name="矩形 5"/>
          <p:cNvSpPr/>
          <p:nvPr/>
        </p:nvSpPr>
        <p:spPr>
          <a:xfrm>
            <a:off x="610840" y="5749225"/>
            <a:ext cx="3024336" cy="400110"/>
          </a:xfrm>
          <a:prstGeom prst="rect">
            <a:avLst/>
          </a:prstGeom>
        </p:spPr>
        <p:txBody>
          <a:bodyPr wrap="square">
            <a:spAutoFit/>
          </a:bodyPr>
          <a:lstStyle/>
          <a:p>
            <a:r>
              <a:rPr lang="en-ZW" sz="2000" dirty="0" smtClean="0"/>
              <a:t>Function:  y </a:t>
            </a:r>
            <a:r>
              <a:rPr lang="en-ZW" sz="2000" dirty="0"/>
              <a:t>= </a:t>
            </a:r>
            <a:r>
              <a:rPr lang="en-ZW" sz="2000" dirty="0" smtClean="0"/>
              <a:t>(~</a:t>
            </a:r>
            <a:r>
              <a:rPr lang="en-ZW" sz="2000" dirty="0"/>
              <a:t>g</a:t>
            </a:r>
            <a:r>
              <a:rPr lang="en-ZW" sz="2000" dirty="0" smtClean="0"/>
              <a:t>)&amp;(~</a:t>
            </a:r>
            <a:r>
              <a:rPr lang="en-ZW" sz="2000" dirty="0"/>
              <a:t>h)</a:t>
            </a:r>
          </a:p>
        </p:txBody>
      </p:sp>
      <p:sp>
        <p:nvSpPr>
          <p:cNvPr id="7" name="矩形 6"/>
          <p:cNvSpPr/>
          <p:nvPr/>
        </p:nvSpPr>
        <p:spPr>
          <a:xfrm>
            <a:off x="5436096" y="5749225"/>
            <a:ext cx="1971456" cy="400110"/>
          </a:xfrm>
          <a:prstGeom prst="rect">
            <a:avLst/>
          </a:prstGeom>
        </p:spPr>
        <p:txBody>
          <a:bodyPr wrap="square">
            <a:spAutoFit/>
          </a:bodyPr>
          <a:lstStyle/>
          <a:p>
            <a:r>
              <a:rPr lang="en-ZW" sz="2000" dirty="0"/>
              <a:t>F</a:t>
            </a:r>
            <a:r>
              <a:rPr lang="en-ZW" sz="2000" dirty="0" smtClean="0"/>
              <a:t>unction:   y </a:t>
            </a:r>
            <a:r>
              <a:rPr lang="en-ZW" sz="2000" dirty="0"/>
              <a:t>= </a:t>
            </a:r>
            <a:r>
              <a:rPr lang="en-ZW" sz="2000" dirty="0" smtClean="0"/>
              <a:t>h</a:t>
            </a:r>
            <a:endParaRPr lang="en-ZW" sz="20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42</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3033497271"/>
              </p:ext>
            </p:extLst>
          </p:nvPr>
        </p:nvGraphicFramePr>
        <p:xfrm>
          <a:off x="491716" y="2924944"/>
          <a:ext cx="3552056" cy="1112520"/>
        </p:xfrm>
        <a:graphic>
          <a:graphicData uri="http://schemas.openxmlformats.org/drawingml/2006/table">
            <a:tbl>
              <a:tblPr firstRow="1" bandRow="1">
                <a:tableStyleId>{5C22544A-7EE6-4342-B048-85BDC9FD1C3A}</a:tableStyleId>
              </a:tblPr>
              <a:tblGrid>
                <a:gridCol w="1776028"/>
                <a:gridCol w="1776028"/>
              </a:tblGrid>
              <a:tr h="370840">
                <a:tc>
                  <a:txBody>
                    <a:bodyPr/>
                    <a:lstStyle/>
                    <a:p>
                      <a:r>
                        <a:rPr lang="en-US" dirty="0" smtClean="0"/>
                        <a:t>Signal  name</a:t>
                      </a:r>
                      <a:endParaRPr lang="en-ZW" dirty="0"/>
                    </a:p>
                  </a:txBody>
                  <a:tcPr/>
                </a:tc>
                <a:tc>
                  <a:txBody>
                    <a:bodyPr/>
                    <a:lstStyle/>
                    <a:p>
                      <a:r>
                        <a:rPr lang="en-US" dirty="0" smtClean="0"/>
                        <a:t>Value</a:t>
                      </a:r>
                      <a:endParaRPr lang="en-ZW" dirty="0"/>
                    </a:p>
                  </a:txBody>
                  <a:tcPr/>
                </a:tc>
              </a:tr>
              <a:tr h="370840">
                <a:tc>
                  <a:txBody>
                    <a:bodyPr/>
                    <a:lstStyle/>
                    <a:p>
                      <a:r>
                        <a:rPr lang="en-US" dirty="0" smtClean="0"/>
                        <a:t>k</a:t>
                      </a:r>
                      <a:endParaRPr lang="en-ZW" dirty="0"/>
                    </a:p>
                  </a:txBody>
                  <a:tcPr/>
                </a:tc>
                <a:tc>
                  <a:txBody>
                    <a:bodyPr/>
                    <a:lstStyle/>
                    <a:p>
                      <a:r>
                        <a:rPr lang="en-US" dirty="0" smtClean="0"/>
                        <a:t>1</a:t>
                      </a:r>
                      <a:endParaRPr lang="en-ZW" dirty="0"/>
                    </a:p>
                  </a:txBody>
                  <a:tcPr/>
                </a:tc>
              </a:tr>
              <a:tr h="370840">
                <a:tc>
                  <a:txBody>
                    <a:bodyPr/>
                    <a:lstStyle/>
                    <a:p>
                      <a:r>
                        <a:rPr lang="en-US" dirty="0" smtClean="0"/>
                        <a:t>g, h</a:t>
                      </a:r>
                      <a:endParaRPr lang="en-ZW" dirty="0"/>
                    </a:p>
                  </a:txBody>
                  <a:tcPr/>
                </a:tc>
                <a:tc>
                  <a:txBody>
                    <a:bodyPr/>
                    <a:lstStyle/>
                    <a:p>
                      <a:r>
                        <a:rPr lang="en-US" dirty="0" smtClean="0"/>
                        <a:t>0</a:t>
                      </a:r>
                      <a:endParaRPr lang="en-ZW" dirty="0"/>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84977021"/>
              </p:ext>
            </p:extLst>
          </p:nvPr>
        </p:nvGraphicFramePr>
        <p:xfrm>
          <a:off x="4860032" y="2924944"/>
          <a:ext cx="3504220" cy="1112520"/>
        </p:xfrm>
        <a:graphic>
          <a:graphicData uri="http://schemas.openxmlformats.org/drawingml/2006/table">
            <a:tbl>
              <a:tblPr firstRow="1" bandRow="1">
                <a:tableStyleId>{5C22544A-7EE6-4342-B048-85BDC9FD1C3A}</a:tableStyleId>
              </a:tblPr>
              <a:tblGrid>
                <a:gridCol w="1752110"/>
                <a:gridCol w="175211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Signal  name</a:t>
                      </a:r>
                      <a:endParaRPr lang="en-ZW" dirty="0" smtClean="0"/>
                    </a:p>
                  </a:txBody>
                  <a:tcPr/>
                </a:tc>
                <a:tc>
                  <a:txBody>
                    <a:bodyPr/>
                    <a:lstStyle/>
                    <a:p>
                      <a:r>
                        <a:rPr lang="en-US" dirty="0" smtClean="0"/>
                        <a:t>Value</a:t>
                      </a:r>
                      <a:endParaRPr lang="en-ZW"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
                      </a:r>
                      <a:endParaRPr lang="en-ZW" dirty="0" smtClean="0"/>
                    </a:p>
                  </a:txBody>
                  <a:tcPr/>
                </a:tc>
                <a:tc>
                  <a:txBody>
                    <a:bodyPr/>
                    <a:lstStyle/>
                    <a:p>
                      <a:r>
                        <a:rPr lang="en-US" dirty="0" smtClean="0"/>
                        <a:t>0</a:t>
                      </a:r>
                      <a:endParaRPr lang="en-ZW" dirty="0"/>
                    </a:p>
                  </a:txBody>
                  <a:tcPr/>
                </a:tc>
              </a:tr>
              <a:tr h="370840">
                <a:tc>
                  <a:txBody>
                    <a:bodyPr/>
                    <a:lstStyle/>
                    <a:p>
                      <a:r>
                        <a:rPr lang="en-US" dirty="0" smtClean="0"/>
                        <a:t>h</a:t>
                      </a:r>
                      <a:endParaRPr lang="en-ZW" dirty="0"/>
                    </a:p>
                  </a:txBody>
                  <a:tcPr/>
                </a:tc>
                <a:tc>
                  <a:txBody>
                    <a:bodyPr/>
                    <a:lstStyle/>
                    <a:p>
                      <a:r>
                        <a:rPr lang="en-US" dirty="0" smtClean="0"/>
                        <a:t>1</a:t>
                      </a:r>
                      <a:endParaRPr lang="en-ZW" dirty="0"/>
                    </a:p>
                  </a:txBody>
                  <a:tcPr/>
                </a:tc>
              </a:tr>
            </a:tbl>
          </a:graphicData>
        </a:graphic>
      </p:graphicFrame>
      <p:sp>
        <p:nvSpPr>
          <p:cNvPr id="11" name="TextBox 10"/>
          <p:cNvSpPr txBox="1"/>
          <p:nvPr/>
        </p:nvSpPr>
        <p:spPr>
          <a:xfrm>
            <a:off x="610840" y="1628800"/>
            <a:ext cx="7777584" cy="923330"/>
          </a:xfrm>
          <a:prstGeom prst="rect">
            <a:avLst/>
          </a:prstGeom>
          <a:noFill/>
        </p:spPr>
        <p:txBody>
          <a:bodyPr wrap="square" rtlCol="0">
            <a:spAutoFit/>
          </a:bodyPr>
          <a:lstStyle/>
          <a:p>
            <a:r>
              <a:rPr lang="en-US" dirty="0" smtClean="0"/>
              <a:t>Our function is based on the signal requirement. These functions will then be used by </a:t>
            </a:r>
            <a:r>
              <a:rPr lang="en-US" dirty="0" err="1" smtClean="0"/>
              <a:t>DFTadvisor</a:t>
            </a:r>
            <a:r>
              <a:rPr lang="en-US" dirty="0" smtClean="0"/>
              <a:t>.  The signal except the output of path can be regarded as the input signal of AND gate in our test model</a:t>
            </a:r>
            <a:endParaRPr lang="en-ZW" dirty="0"/>
          </a:p>
        </p:txBody>
      </p:sp>
    </p:spTree>
    <p:extLst>
      <p:ext uri="{BB962C8B-B14F-4D97-AF65-F5344CB8AC3E}">
        <p14:creationId xmlns:p14="http://schemas.microsoft.com/office/powerpoint/2010/main" val="15177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Perl language</a:t>
            </a:r>
            <a:endParaRPr lang="en-ZW" dirty="0"/>
          </a:p>
        </p:txBody>
      </p:sp>
      <p:sp>
        <p:nvSpPr>
          <p:cNvPr id="3" name="内容占位符 2"/>
          <p:cNvSpPr>
            <a:spLocks noGrp="1"/>
          </p:cNvSpPr>
          <p:nvPr>
            <p:ph idx="1"/>
          </p:nvPr>
        </p:nvSpPr>
        <p:spPr/>
        <p:txBody>
          <a:bodyPr>
            <a:normAutofit/>
          </a:bodyPr>
          <a:lstStyle/>
          <a:p>
            <a:r>
              <a:rPr lang="en-US" sz="2800" dirty="0" smtClean="0"/>
              <a:t>Perl is </a:t>
            </a:r>
            <a:r>
              <a:rPr lang="en-US" sz="2800" dirty="0"/>
              <a:t>a general-purpose programming language originally developed for text manipulation and now used for a wide range of tasks including system administration, web development, network programming, GUI development, and more. </a:t>
            </a:r>
            <a:endParaRPr lang="en-US" sz="2800" dirty="0" smtClean="0"/>
          </a:p>
          <a:p>
            <a:r>
              <a:rPr lang="en-US" sz="2800" dirty="0" smtClean="0"/>
              <a:t>The </a:t>
            </a:r>
            <a:r>
              <a:rPr lang="en-US" sz="2800" dirty="0"/>
              <a:t>Perl language is used to implement our work.</a:t>
            </a:r>
          </a:p>
          <a:p>
            <a:r>
              <a:rPr lang="en-US" sz="2800" dirty="0" smtClean="0"/>
              <a:t>Path definition file will be stored as an array in the program. We also use Perl to write down the function based on signal requirement.</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43</a:t>
            </a:fld>
            <a:endParaRPr lang="zh-CN" altLang="en-US"/>
          </a:p>
        </p:txBody>
      </p:sp>
    </p:spTree>
    <p:extLst>
      <p:ext uri="{BB962C8B-B14F-4D97-AF65-F5344CB8AC3E}">
        <p14:creationId xmlns:p14="http://schemas.microsoft.com/office/powerpoint/2010/main" val="2099708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Generate structural model for AND gate</a:t>
            </a:r>
            <a:endParaRPr lang="en-ZW" sz="3600" dirty="0"/>
          </a:p>
        </p:txBody>
      </p:sp>
      <p:sp>
        <p:nvSpPr>
          <p:cNvPr id="3" name="内容占位符 2"/>
          <p:cNvSpPr>
            <a:spLocks noGrp="1"/>
          </p:cNvSpPr>
          <p:nvPr>
            <p:ph idx="1"/>
          </p:nvPr>
        </p:nvSpPr>
        <p:spPr>
          <a:xfrm>
            <a:off x="323528" y="1556792"/>
            <a:ext cx="8229600" cy="748680"/>
          </a:xfrm>
        </p:spPr>
        <p:txBody>
          <a:bodyPr>
            <a:normAutofit/>
          </a:bodyPr>
          <a:lstStyle/>
          <a:p>
            <a:endParaRPr lang="en-ZW" dirty="0" smtClean="0"/>
          </a:p>
          <a:p>
            <a:endParaRPr lang="en-ZW"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3534750" cy="40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127" y="4149080"/>
            <a:ext cx="3563887" cy="1231438"/>
          </a:xfrm>
          <a:prstGeom prst="rect">
            <a:avLst/>
          </a:prstGeom>
        </p:spPr>
      </p:pic>
      <p:sp>
        <p:nvSpPr>
          <p:cNvPr id="5" name="TextBox 4"/>
          <p:cNvSpPr txBox="1"/>
          <p:nvPr/>
        </p:nvSpPr>
        <p:spPr>
          <a:xfrm>
            <a:off x="5148064" y="1988840"/>
            <a:ext cx="3260977" cy="1569660"/>
          </a:xfrm>
          <a:prstGeom prst="rect">
            <a:avLst/>
          </a:prstGeom>
          <a:noFill/>
        </p:spPr>
        <p:txBody>
          <a:bodyPr wrap="square" rtlCol="0">
            <a:spAutoFit/>
          </a:bodyPr>
          <a:lstStyle/>
          <a:p>
            <a:r>
              <a:rPr lang="en-US" sz="2400" dirty="0" err="1" smtClean="0"/>
              <a:t>DFTadvisor</a:t>
            </a:r>
            <a:r>
              <a:rPr lang="en-US" sz="2400" dirty="0"/>
              <a:t> </a:t>
            </a:r>
            <a:r>
              <a:rPr lang="en-US" sz="2400" dirty="0" smtClean="0"/>
              <a:t>can help us generate a structural module of the function we previously obtain.</a:t>
            </a:r>
            <a:endParaRPr lang="en-ZW" sz="2400"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44</a:t>
            </a:fld>
            <a:endParaRPr lang="zh-CN" altLang="en-US"/>
          </a:p>
        </p:txBody>
      </p:sp>
    </p:spTree>
    <p:extLst>
      <p:ext uri="{BB962C8B-B14F-4D97-AF65-F5344CB8AC3E}">
        <p14:creationId xmlns:p14="http://schemas.microsoft.com/office/powerpoint/2010/main" val="2966599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Test model</a:t>
            </a:r>
            <a:endParaRPr lang="en-ZW" sz="3600" dirty="0"/>
          </a:p>
        </p:txBody>
      </p:sp>
      <p:sp>
        <p:nvSpPr>
          <p:cNvPr id="7" name="内容占位符 6"/>
          <p:cNvSpPr>
            <a:spLocks noGrp="1"/>
          </p:cNvSpPr>
          <p:nvPr>
            <p:ph idx="1"/>
          </p:nvPr>
        </p:nvSpPr>
        <p:spPr>
          <a:xfrm>
            <a:off x="782638" y="5589240"/>
            <a:ext cx="8229600" cy="864096"/>
          </a:xfrm>
        </p:spPr>
        <p:txBody>
          <a:bodyPr>
            <a:normAutofit/>
          </a:bodyPr>
          <a:lstStyle/>
          <a:p>
            <a:pPr marL="0" indent="0">
              <a:buNone/>
            </a:pPr>
            <a:r>
              <a:rPr lang="en-US" sz="2400" dirty="0" smtClean="0"/>
              <a:t>An example of test model from ADK_DAIC</a:t>
            </a:r>
            <a:endParaRPr lang="en-ZW" sz="24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731321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t>45</a:t>
            </a:fld>
            <a:endParaRPr lang="zh-CN" altLang="en-US" dirty="0"/>
          </a:p>
        </p:txBody>
      </p:sp>
    </p:spTree>
    <p:extLst>
      <p:ext uri="{BB962C8B-B14F-4D97-AF65-F5344CB8AC3E}">
        <p14:creationId xmlns:p14="http://schemas.microsoft.com/office/powerpoint/2010/main" val="228757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ZW" sz="3600" dirty="0"/>
              <a:t>Comparison between </a:t>
            </a:r>
            <a:r>
              <a:rPr lang="en-ZW" sz="3600" dirty="0" smtClean="0"/>
              <a:t>detection </a:t>
            </a:r>
            <a:r>
              <a:rPr lang="en-ZW" sz="3600" dirty="0"/>
              <a:t>test and exclusive test.</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46</a:t>
            </a:fld>
            <a:endParaRPr lang="zh-CN" altLang="en-US"/>
          </a:p>
        </p:txBody>
      </p:sp>
      <p:sp>
        <p:nvSpPr>
          <p:cNvPr id="6" name="矩形 5"/>
          <p:cNvSpPr/>
          <p:nvPr/>
        </p:nvSpPr>
        <p:spPr>
          <a:xfrm>
            <a:off x="5508104" y="2132856"/>
            <a:ext cx="2952328" cy="2554545"/>
          </a:xfrm>
          <a:prstGeom prst="rect">
            <a:avLst/>
          </a:prstGeom>
        </p:spPr>
        <p:txBody>
          <a:bodyPr wrap="square">
            <a:spAutoFit/>
          </a:bodyPr>
          <a:lstStyle/>
          <a:p>
            <a:r>
              <a:rPr lang="en-US" sz="2000" dirty="0"/>
              <a:t>They all increase greatly after using our test model. We raise s27 from 50% to 100%. </a:t>
            </a:r>
            <a:r>
              <a:rPr lang="en-US" sz="2000" dirty="0" smtClean="0"/>
              <a:t>This is a perfect test that each set has only one fault. Also</a:t>
            </a:r>
            <a:r>
              <a:rPr lang="en-US" sz="2000" dirty="0"/>
              <a:t>, we raise s298 from 23.9% to 96.5</a:t>
            </a:r>
            <a:r>
              <a:rPr lang="en-US" altLang="zh-CN" sz="2000" dirty="0" smtClean="0"/>
              <a:t>%. </a:t>
            </a:r>
            <a:endParaRPr lang="en-ZW" sz="20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00808"/>
            <a:ext cx="4040316" cy="4272137"/>
          </a:xfrm>
          <a:prstGeom prst="rect">
            <a:avLst/>
          </a:prstGeom>
        </p:spPr>
      </p:pic>
    </p:spTree>
    <p:extLst>
      <p:ext uri="{BB962C8B-B14F-4D97-AF65-F5344CB8AC3E}">
        <p14:creationId xmlns:p14="http://schemas.microsoft.com/office/powerpoint/2010/main" val="953560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ZW" sz="3600" dirty="0"/>
              <a:t>Comparison between detection test and exclusive test.</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47</a:t>
            </a:fld>
            <a:endParaRPr lang="zh-CN" altLang="en-US"/>
          </a:p>
        </p:txBody>
      </p:sp>
      <p:sp>
        <p:nvSpPr>
          <p:cNvPr id="3" name="TextBox 2"/>
          <p:cNvSpPr txBox="1"/>
          <p:nvPr/>
        </p:nvSpPr>
        <p:spPr>
          <a:xfrm>
            <a:off x="467544" y="5085184"/>
            <a:ext cx="8496944" cy="1477328"/>
          </a:xfrm>
          <a:prstGeom prst="rect">
            <a:avLst/>
          </a:prstGeom>
          <a:noFill/>
        </p:spPr>
        <p:txBody>
          <a:bodyPr wrap="square" rtlCol="0">
            <a:spAutoFit/>
          </a:bodyPr>
          <a:lstStyle/>
          <a:p>
            <a:r>
              <a:rPr lang="en-US" dirty="0" smtClean="0"/>
              <a:t>1. It reveals the </a:t>
            </a:r>
            <a:r>
              <a:rPr lang="en-US" dirty="0"/>
              <a:t>Diagnostic Resolution of each circuit. </a:t>
            </a:r>
            <a:endParaRPr lang="en-US" dirty="0" smtClean="0"/>
          </a:p>
          <a:p>
            <a:r>
              <a:rPr lang="en-US" dirty="0" smtClean="0"/>
              <a:t>2. The </a:t>
            </a:r>
            <a:r>
              <a:rPr lang="en-US" dirty="0"/>
              <a:t>reason for FC is less than 100</a:t>
            </a:r>
            <a:r>
              <a:rPr lang="en-US" altLang="zh-CN" dirty="0"/>
              <a:t>% is that </a:t>
            </a:r>
            <a:r>
              <a:rPr lang="en-ZW" dirty="0"/>
              <a:t>redundancy or </a:t>
            </a:r>
            <a:r>
              <a:rPr lang="en-ZW" dirty="0" err="1" smtClean="0"/>
              <a:t>untestability</a:t>
            </a:r>
            <a:r>
              <a:rPr lang="en-ZW" dirty="0" smtClean="0"/>
              <a:t> </a:t>
            </a:r>
            <a:r>
              <a:rPr lang="en-ZW" dirty="0"/>
              <a:t>is not </a:t>
            </a:r>
            <a:r>
              <a:rPr lang="en-ZW" dirty="0" smtClean="0"/>
              <a:t>resolved for </a:t>
            </a:r>
            <a:r>
              <a:rPr lang="en-ZW" dirty="0"/>
              <a:t>some aborted ATPG runs.</a:t>
            </a:r>
            <a:r>
              <a:rPr lang="en-US" dirty="0"/>
              <a:t> </a:t>
            </a:r>
          </a:p>
          <a:p>
            <a:r>
              <a:rPr lang="en-US" dirty="0" smtClean="0"/>
              <a:t>3.  </a:t>
            </a:r>
            <a:r>
              <a:rPr lang="en-US" dirty="0"/>
              <a:t>CPU time is also revealed in the last column.</a:t>
            </a:r>
            <a:endParaRPr lang="en-ZW" dirty="0"/>
          </a:p>
          <a:p>
            <a:endParaRPr lang="en-ZW"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72022"/>
            <a:ext cx="7309861" cy="3456384"/>
          </a:xfrm>
          <a:prstGeom prst="rect">
            <a:avLst/>
          </a:prstGeom>
        </p:spPr>
      </p:pic>
    </p:spTree>
    <p:extLst>
      <p:ext uri="{BB962C8B-B14F-4D97-AF65-F5344CB8AC3E}">
        <p14:creationId xmlns:p14="http://schemas.microsoft.com/office/powerpoint/2010/main" val="2341096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b="1" dirty="0" smtClean="0"/>
              <a:t>Conclusion</a:t>
            </a:r>
            <a:endParaRPr lang="en-ZW" dirty="0"/>
          </a:p>
        </p:txBody>
      </p:sp>
      <p:sp>
        <p:nvSpPr>
          <p:cNvPr id="3" name="内容占位符 2"/>
          <p:cNvSpPr>
            <a:spLocks noGrp="1"/>
          </p:cNvSpPr>
          <p:nvPr>
            <p:ph idx="1"/>
          </p:nvPr>
        </p:nvSpPr>
        <p:spPr>
          <a:xfrm>
            <a:off x="457200" y="1600200"/>
            <a:ext cx="8229600" cy="3629000"/>
          </a:xfrm>
        </p:spPr>
        <p:txBody>
          <a:bodyPr>
            <a:normAutofit fontScale="92500" lnSpcReduction="20000"/>
          </a:bodyPr>
          <a:lstStyle/>
          <a:p>
            <a:r>
              <a:rPr lang="en-ZW" sz="2800" dirty="0"/>
              <a:t>A </a:t>
            </a:r>
            <a:r>
              <a:rPr lang="en-ZW" sz="2800" dirty="0" smtClean="0"/>
              <a:t>diagnosis </a:t>
            </a:r>
            <a:r>
              <a:rPr lang="en-ZW" sz="2800" dirty="0"/>
              <a:t>method </a:t>
            </a:r>
            <a:r>
              <a:rPr lang="en-ZW" sz="2800" dirty="0" smtClean="0"/>
              <a:t>is proposed to </a:t>
            </a:r>
            <a:r>
              <a:rPr lang="en-ZW" sz="2800" dirty="0"/>
              <a:t>generate </a:t>
            </a:r>
            <a:r>
              <a:rPr lang="en-ZW" sz="2800" dirty="0" smtClean="0"/>
              <a:t>exclusive tests to distinguish pairs of path delay faults.</a:t>
            </a:r>
          </a:p>
          <a:p>
            <a:r>
              <a:rPr lang="en-US" sz="2800" dirty="0" smtClean="0"/>
              <a:t>Diagnostic coverage (DC) has been improved by exclusive tests.</a:t>
            </a:r>
          </a:p>
          <a:p>
            <a:r>
              <a:rPr lang="en-US" sz="2800" dirty="0"/>
              <a:t>Only conventional tools </a:t>
            </a:r>
            <a:r>
              <a:rPr lang="en-US" sz="2800" dirty="0" smtClean="0"/>
              <a:t>for detecting stuck-at fault are </a:t>
            </a:r>
            <a:r>
              <a:rPr lang="en-US" sz="2800" dirty="0"/>
              <a:t>used.</a:t>
            </a:r>
          </a:p>
          <a:p>
            <a:r>
              <a:rPr lang="en-US" sz="2800" dirty="0"/>
              <a:t>Experimental </a:t>
            </a:r>
            <a:r>
              <a:rPr lang="en-US" sz="2800" dirty="0" smtClean="0"/>
              <a:t>results shows the Diagnostic Coverage has increased a lot.</a:t>
            </a:r>
          </a:p>
          <a:p>
            <a:r>
              <a:rPr lang="en-US" sz="2800" dirty="0" smtClean="0"/>
              <a:t>Our work can further improve the previous </a:t>
            </a:r>
            <a:r>
              <a:rPr lang="en-US" sz="2800" dirty="0" smtClean="0"/>
              <a:t>work (</a:t>
            </a:r>
            <a:r>
              <a:rPr lang="en-US" sz="2800" dirty="0" smtClean="0"/>
              <a:t>Path delay fault diagnosis using path scoring</a:t>
            </a:r>
            <a:r>
              <a:rPr lang="en-US" sz="2800" dirty="0" smtClean="0"/>
              <a:t>).</a:t>
            </a:r>
            <a:endParaRPr lang="en-US" sz="2800" dirty="0" smtClean="0"/>
          </a:p>
          <a:p>
            <a:endParaRPr lang="en-ZW"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48</a:t>
            </a:fld>
            <a:endParaRPr lang="zh-CN" altLang="en-US"/>
          </a:p>
        </p:txBody>
      </p:sp>
    </p:spTree>
    <p:extLst>
      <p:ext uri="{BB962C8B-B14F-4D97-AF65-F5344CB8AC3E}">
        <p14:creationId xmlns:p14="http://schemas.microsoft.com/office/powerpoint/2010/main" val="183870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Future work</a:t>
            </a:r>
            <a:endParaRPr lang="en-ZW" dirty="0"/>
          </a:p>
        </p:txBody>
      </p:sp>
      <p:sp>
        <p:nvSpPr>
          <p:cNvPr id="3" name="内容占位符 2"/>
          <p:cNvSpPr>
            <a:spLocks noGrp="1"/>
          </p:cNvSpPr>
          <p:nvPr>
            <p:ph idx="1"/>
          </p:nvPr>
        </p:nvSpPr>
        <p:spPr>
          <a:xfrm>
            <a:off x="467544" y="1772816"/>
            <a:ext cx="8280920" cy="4248472"/>
          </a:xfrm>
        </p:spPr>
        <p:txBody>
          <a:bodyPr>
            <a:normAutofit lnSpcReduction="10000"/>
          </a:bodyPr>
          <a:lstStyle/>
          <a:p>
            <a:r>
              <a:rPr lang="en-US" sz="2800" dirty="0" smtClean="0"/>
              <a:t>Apply test model to non-scan circuits.</a:t>
            </a:r>
          </a:p>
          <a:p>
            <a:r>
              <a:rPr lang="en-US" sz="2800" dirty="0" smtClean="0"/>
              <a:t>Increase capability of ATPG tools to reduce ATPG untestable faults.</a:t>
            </a:r>
          </a:p>
          <a:p>
            <a:r>
              <a:rPr lang="en-US" sz="2800" dirty="0" smtClean="0"/>
              <a:t>Apply our diagnosis method to other fault models such as bridging fault, stuck-open faults, and so on. </a:t>
            </a:r>
          </a:p>
          <a:p>
            <a:r>
              <a:rPr lang="en-US" sz="2800" dirty="0" smtClean="0"/>
              <a:t>We also need to consider a case: An overlap component of two target paths may be blocked by the signal from </a:t>
            </a:r>
            <a:r>
              <a:rPr lang="en-US" altLang="zh-CN" sz="2800" dirty="0" smtClean="0"/>
              <a:t>another </a:t>
            </a:r>
            <a:r>
              <a:rPr lang="en-US" sz="2800" dirty="0" smtClean="0"/>
              <a:t>path (</a:t>
            </a:r>
            <a:r>
              <a:rPr lang="en-US" sz="2800" dirty="0" smtClean="0"/>
              <a:t>a path other than these two target paths</a:t>
            </a:r>
            <a:r>
              <a:rPr lang="en-US" sz="2800" dirty="0" smtClean="0"/>
              <a:t>). </a:t>
            </a:r>
            <a:r>
              <a:rPr lang="en-US" sz="2800" dirty="0" smtClean="0"/>
              <a:t>In this case, our method  will </a:t>
            </a:r>
            <a:r>
              <a:rPr lang="en-US" sz="2800" dirty="0" smtClean="0"/>
              <a:t>need </a:t>
            </a:r>
            <a:r>
              <a:rPr lang="en-US" sz="2800" dirty="0" smtClean="0"/>
              <a:t>changes.</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49</a:t>
            </a:fld>
            <a:endParaRPr lang="zh-CN" altLang="en-US"/>
          </a:p>
        </p:txBody>
      </p:sp>
    </p:spTree>
    <p:extLst>
      <p:ext uri="{BB962C8B-B14F-4D97-AF65-F5344CB8AC3E}">
        <p14:creationId xmlns:p14="http://schemas.microsoft.com/office/powerpoint/2010/main" val="393679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Effect-cause algorithm</a:t>
            </a:r>
            <a:endParaRPr lang="en-ZW" sz="3600" dirty="0"/>
          </a:p>
        </p:txBody>
      </p:sp>
      <p:sp>
        <p:nvSpPr>
          <p:cNvPr id="3" name="内容占位符 2"/>
          <p:cNvSpPr>
            <a:spLocks noGrp="1"/>
          </p:cNvSpPr>
          <p:nvPr>
            <p:ph idx="1"/>
          </p:nvPr>
        </p:nvSpPr>
        <p:spPr/>
        <p:txBody>
          <a:bodyPr>
            <a:normAutofit/>
          </a:bodyPr>
          <a:lstStyle/>
          <a:p>
            <a:r>
              <a:rPr lang="en-US" sz="2800" dirty="0" smtClean="0"/>
              <a:t>Step 1: Trace fan-in cones from the failing primary outputs to make a list of suspected faults.</a:t>
            </a:r>
          </a:p>
          <a:p>
            <a:r>
              <a:rPr lang="en-US" sz="2800" dirty="0" smtClean="0"/>
              <a:t>Step 2: Simulate the suspect faults and perform analysis.</a:t>
            </a:r>
          </a:p>
          <a:p>
            <a:r>
              <a:rPr lang="en-US" sz="2800" dirty="0" smtClean="0"/>
              <a:t>Step 3: Rank faults according to how a fault explains failing responses.</a:t>
            </a:r>
          </a:p>
          <a:p>
            <a:r>
              <a:rPr lang="en-US" sz="2800" dirty="0" smtClean="0"/>
              <a:t>Step 4: Remove the low ranking suspects and compress the fault list.</a:t>
            </a:r>
          </a:p>
          <a:p>
            <a:pPr marL="0" indent="0">
              <a:buNone/>
            </a:pP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4226347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Reference</a:t>
            </a:r>
            <a:endParaRPr lang="en-ZW" dirty="0"/>
          </a:p>
        </p:txBody>
      </p:sp>
      <p:sp>
        <p:nvSpPr>
          <p:cNvPr id="3" name="内容占位符 2"/>
          <p:cNvSpPr>
            <a:spLocks noGrp="1"/>
          </p:cNvSpPr>
          <p:nvPr>
            <p:ph idx="1"/>
          </p:nvPr>
        </p:nvSpPr>
        <p:spPr>
          <a:xfrm>
            <a:off x="539552" y="1484784"/>
            <a:ext cx="8229600" cy="4686320"/>
          </a:xfrm>
        </p:spPr>
        <p:txBody>
          <a:bodyPr>
            <a:noAutofit/>
          </a:bodyPr>
          <a:lstStyle/>
          <a:p>
            <a:r>
              <a:rPr lang="en-ZW" sz="1400" dirty="0" smtClean="0"/>
              <a:t>“Fault </a:t>
            </a:r>
            <a:r>
              <a:rPr lang="en-ZW" sz="1400" dirty="0"/>
              <a:t>diagnosis: Basic Concept.," </a:t>
            </a:r>
            <a:r>
              <a:rPr lang="en-ZW" sz="1400" dirty="0" smtClean="0"/>
              <a:t>http</a:t>
            </a:r>
            <a:r>
              <a:rPr lang="en-ZW" sz="1400" dirty="0"/>
              <a:t>://</a:t>
            </a:r>
            <a:r>
              <a:rPr lang="en-ZW" sz="1400" dirty="0" smtClean="0"/>
              <a:t>www.pld.ttu.ee/diagnostika/theory/ faultdiagnosis.html.</a:t>
            </a:r>
            <a:endParaRPr lang="en-ZW" sz="1400" dirty="0"/>
          </a:p>
          <a:p>
            <a:r>
              <a:rPr lang="en-US" sz="1400" dirty="0" smtClean="0"/>
              <a:t>“John </a:t>
            </a:r>
            <a:r>
              <a:rPr lang="en-US" sz="1400" dirty="0"/>
              <a:t>Bardeen</a:t>
            </a:r>
            <a:r>
              <a:rPr lang="en-US" sz="1400" dirty="0" smtClean="0"/>
              <a:t>: Background</a:t>
            </a:r>
            <a:r>
              <a:rPr lang="en-US" sz="1400" dirty="0"/>
              <a:t>, Inventor of Transistor.," http://</a:t>
            </a:r>
            <a:r>
              <a:rPr lang="en-US" sz="1400" dirty="0" smtClean="0"/>
              <a:t>en.wikipedia.org/wiki/John Bardeen.</a:t>
            </a:r>
            <a:endParaRPr lang="en-US" sz="1400" dirty="0"/>
          </a:p>
          <a:p>
            <a:r>
              <a:rPr lang="en-US" sz="1400" dirty="0" smtClean="0"/>
              <a:t>“Walter </a:t>
            </a:r>
            <a:r>
              <a:rPr lang="en-US" sz="1400" dirty="0"/>
              <a:t>Brattain: Background, Inventor of Transistor.," http://</a:t>
            </a:r>
            <a:r>
              <a:rPr lang="en-US" sz="1400" dirty="0" smtClean="0"/>
              <a:t>inventors.</a:t>
            </a:r>
            <a:r>
              <a:rPr lang="en-ZW" sz="1400" dirty="0" smtClean="0"/>
              <a:t>about.com/od/ </a:t>
            </a:r>
            <a:r>
              <a:rPr lang="en-ZW" sz="1400" dirty="0" err="1" smtClean="0"/>
              <a:t>bstartinventors</a:t>
            </a:r>
            <a:r>
              <a:rPr lang="en-ZW" sz="1400" dirty="0" smtClean="0"/>
              <a:t>/p/Walter Brattain.html.</a:t>
            </a:r>
            <a:endParaRPr lang="en-ZW" sz="1400" dirty="0"/>
          </a:p>
          <a:p>
            <a:r>
              <a:rPr lang="en-US" sz="1400" dirty="0" smtClean="0"/>
              <a:t>“co-NP-complete</a:t>
            </a:r>
            <a:r>
              <a:rPr lang="en-US" sz="1400" dirty="0"/>
              <a:t>.," http://en.wikipedia.org/wiki/Co-NP-complete </a:t>
            </a:r>
            <a:r>
              <a:rPr lang="en-ZW" sz="1400" dirty="0" smtClean="0"/>
              <a:t>.</a:t>
            </a:r>
            <a:endParaRPr lang="en-ZW" sz="1400" dirty="0"/>
          </a:p>
          <a:p>
            <a:r>
              <a:rPr lang="en-US" sz="1400" dirty="0" smtClean="0"/>
              <a:t>“Intro </a:t>
            </a:r>
            <a:r>
              <a:rPr lang="en-US" sz="1400" dirty="0"/>
              <a:t>of stuck-at fault: Wikipedia.," http://</a:t>
            </a:r>
            <a:r>
              <a:rPr lang="en-US" sz="1400" dirty="0" smtClean="0"/>
              <a:t>en.wikipedia.org/wiki/Stuck-at fault</a:t>
            </a:r>
            <a:endParaRPr lang="en-US" sz="1400" dirty="0"/>
          </a:p>
          <a:p>
            <a:r>
              <a:rPr lang="en-US" sz="1400" dirty="0" smtClean="0"/>
              <a:t> </a:t>
            </a:r>
            <a:r>
              <a:rPr lang="en-US" sz="1400" dirty="0"/>
              <a:t>M.L. Bushnell and V. D. </a:t>
            </a:r>
            <a:r>
              <a:rPr lang="en-US" sz="1400" dirty="0" err="1"/>
              <a:t>Agrawal</a:t>
            </a:r>
            <a:r>
              <a:rPr lang="en-US" sz="1400" dirty="0"/>
              <a:t>, </a:t>
            </a:r>
            <a:r>
              <a:rPr lang="en-US" sz="1400" dirty="0" smtClean="0"/>
              <a:t>“Essentials </a:t>
            </a:r>
            <a:r>
              <a:rPr lang="en-US" sz="1400" dirty="0"/>
              <a:t>of Electronic Testing for </a:t>
            </a:r>
            <a:r>
              <a:rPr lang="en-US" sz="1400" dirty="0" smtClean="0"/>
              <a:t>Digital, Memory </a:t>
            </a:r>
            <a:r>
              <a:rPr lang="en-US" sz="1400" dirty="0"/>
              <a:t>&amp; Mixed-Signal VLSI Circuits", Boston, Springer, </a:t>
            </a:r>
            <a:r>
              <a:rPr lang="en-US" sz="1400" dirty="0" smtClean="0"/>
              <a:t>2000.</a:t>
            </a:r>
            <a:endParaRPr lang="en-US" sz="1400" dirty="0"/>
          </a:p>
          <a:p>
            <a:r>
              <a:rPr lang="en-US" sz="1400" dirty="0" smtClean="0"/>
              <a:t>“Intro </a:t>
            </a:r>
            <a:r>
              <a:rPr lang="en-US" sz="1400" dirty="0"/>
              <a:t>of IDDQ test: Wikipedia.," http://</a:t>
            </a:r>
            <a:r>
              <a:rPr lang="en-US" sz="1400" dirty="0" smtClean="0"/>
              <a:t>en.wikipedia.org/wiki/Iddq testing.</a:t>
            </a:r>
            <a:endParaRPr lang="en-US" sz="1400" dirty="0"/>
          </a:p>
          <a:p>
            <a:r>
              <a:rPr lang="en-US" sz="1400" dirty="0" smtClean="0"/>
              <a:t>“Intro </a:t>
            </a:r>
            <a:r>
              <a:rPr lang="en-US" sz="1400" dirty="0"/>
              <a:t>of NP-complete problems: Wikipedia.," http://</a:t>
            </a:r>
            <a:r>
              <a:rPr lang="en-US" sz="1400" dirty="0" smtClean="0"/>
              <a:t>en.wikipedia.org/wiki/NP-complete#NP-complete problems.</a:t>
            </a:r>
            <a:endParaRPr lang="en-US" sz="1400" dirty="0"/>
          </a:p>
          <a:p>
            <a:r>
              <a:rPr lang="en-US" sz="1400" dirty="0" smtClean="0"/>
              <a:t>“Intro </a:t>
            </a:r>
            <a:r>
              <a:rPr lang="en-US" sz="1400" dirty="0"/>
              <a:t>of Polynomial Time: </a:t>
            </a:r>
            <a:r>
              <a:rPr lang="en-US" sz="1400" dirty="0" err="1" smtClean="0"/>
              <a:t>mathworld</a:t>
            </a:r>
            <a:r>
              <a:rPr lang="en-US" sz="1400" dirty="0" smtClean="0"/>
              <a:t>," </a:t>
            </a:r>
            <a:r>
              <a:rPr lang="en-US" sz="1400" dirty="0"/>
              <a:t>http://</a:t>
            </a:r>
            <a:r>
              <a:rPr lang="en-US" sz="1400" dirty="0" smtClean="0"/>
              <a:t>mathworld.wolfram.</a:t>
            </a:r>
            <a:r>
              <a:rPr lang="en-ZW" sz="1400" dirty="0" smtClean="0"/>
              <a:t>com/PolynomialTime.html.</a:t>
            </a:r>
            <a:endParaRPr lang="en-ZW" sz="1400" dirty="0"/>
          </a:p>
          <a:p>
            <a:r>
              <a:rPr lang="en-US" sz="1400" dirty="0" smtClean="0"/>
              <a:t>“Intro </a:t>
            </a:r>
            <a:r>
              <a:rPr lang="en-US" sz="1400" dirty="0"/>
              <a:t>of Turing machine: Stanford </a:t>
            </a:r>
            <a:r>
              <a:rPr lang="en-US" sz="1400" dirty="0" smtClean="0"/>
              <a:t>Encyclopedia,” http</a:t>
            </a:r>
            <a:r>
              <a:rPr lang="en-US" sz="1400" dirty="0"/>
              <a:t>://</a:t>
            </a:r>
            <a:r>
              <a:rPr lang="en-US" sz="1400" dirty="0" smtClean="0"/>
              <a:t>plato.stanford.edu/entries/turing-machine.</a:t>
            </a:r>
          </a:p>
          <a:p>
            <a:r>
              <a:rPr lang="en-ZW" sz="1400" dirty="0"/>
              <a:t>“Description of UUT: examples, definitions.," http://www. </a:t>
            </a:r>
            <a:r>
              <a:rPr lang="en-ZW" sz="1400" dirty="0" smtClean="0"/>
              <a:t>vlsiencyclopedia.com/2012/12/ testbench.html.</a:t>
            </a:r>
          </a:p>
          <a:p>
            <a:r>
              <a:rPr lang="en-US" sz="1400" dirty="0"/>
              <a:t>V. D. </a:t>
            </a:r>
            <a:r>
              <a:rPr lang="en-US" sz="1400" dirty="0" err="1"/>
              <a:t>Agrawal</a:t>
            </a:r>
            <a:r>
              <a:rPr lang="en-US" sz="1400" dirty="0"/>
              <a:t> and K. K. </a:t>
            </a:r>
            <a:r>
              <a:rPr lang="en-US" sz="1400" dirty="0" err="1"/>
              <a:t>Saluja</a:t>
            </a:r>
            <a:r>
              <a:rPr lang="en-US" sz="1400" dirty="0"/>
              <a:t>, </a:t>
            </a:r>
            <a:r>
              <a:rPr lang="en-US" sz="1400" dirty="0" smtClean="0"/>
              <a:t>“</a:t>
            </a:r>
            <a:r>
              <a:rPr lang="en-US" sz="1400" dirty="0" err="1" smtClean="0"/>
              <a:t>Antitest</a:t>
            </a:r>
            <a:r>
              <a:rPr lang="en-US" sz="1400" dirty="0"/>
              <a:t>, Exclusive Test, and </a:t>
            </a:r>
            <a:r>
              <a:rPr lang="en-US" sz="1400" dirty="0" smtClean="0"/>
              <a:t>Concurrent Test</a:t>
            </a:r>
            <a:r>
              <a:rPr lang="en-US" sz="1400" dirty="0"/>
              <a:t>", </a:t>
            </a:r>
            <a:r>
              <a:rPr lang="en-US" sz="1400" i="1" dirty="0"/>
              <a:t>Unpublished Manuscript</a:t>
            </a:r>
            <a:r>
              <a:rPr lang="en-US" sz="1400" dirty="0"/>
              <a:t>, February 22, 2004, pp. </a:t>
            </a:r>
            <a:r>
              <a:rPr lang="en-US" sz="1400" dirty="0" smtClean="0"/>
              <a:t>1--6</a:t>
            </a:r>
            <a:r>
              <a:rPr lang="en-US" sz="1400" dirty="0"/>
              <a:t>.</a:t>
            </a:r>
            <a:endParaRPr lang="en-ZW" sz="1400" dirty="0"/>
          </a:p>
          <a:p>
            <a:r>
              <a:rPr lang="en-US" sz="1400" dirty="0" smtClean="0"/>
              <a:t>“Definition </a:t>
            </a:r>
            <a:r>
              <a:rPr lang="en-US" sz="1400" dirty="0"/>
              <a:t>and Examples of </a:t>
            </a:r>
            <a:r>
              <a:rPr lang="en-US" sz="1400" dirty="0" err="1"/>
              <a:t>Karnaugh</a:t>
            </a:r>
            <a:r>
              <a:rPr lang="en-US" sz="1400" dirty="0"/>
              <a:t> Maps.,” http://www.facsta.bucknell.edu /</a:t>
            </a:r>
            <a:r>
              <a:rPr lang="en-US" sz="1400" dirty="0" err="1"/>
              <a:t>mastascu</a:t>
            </a:r>
            <a:r>
              <a:rPr lang="en-US" sz="1400" dirty="0"/>
              <a:t> /</a:t>
            </a:r>
            <a:r>
              <a:rPr lang="en-US" sz="1400" dirty="0" err="1"/>
              <a:t>elessons</a:t>
            </a:r>
            <a:r>
              <a:rPr lang="en-US" sz="1400" dirty="0"/>
              <a:t>/ Logic/Logic3.html</a:t>
            </a:r>
          </a:p>
          <a:p>
            <a:endParaRPr lang="en-US" sz="1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50</a:t>
            </a:fld>
            <a:endParaRPr lang="zh-CN" altLang="en-US"/>
          </a:p>
        </p:txBody>
      </p:sp>
    </p:spTree>
    <p:extLst>
      <p:ext uri="{BB962C8B-B14F-4D97-AF65-F5344CB8AC3E}">
        <p14:creationId xmlns:p14="http://schemas.microsoft.com/office/powerpoint/2010/main" val="30300701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4664"/>
            <a:ext cx="8229600" cy="922114"/>
          </a:xfrm>
        </p:spPr>
        <p:txBody>
          <a:bodyPr>
            <a:normAutofit/>
          </a:bodyPr>
          <a:lstStyle/>
          <a:p>
            <a:pPr algn="l"/>
            <a:r>
              <a:rPr lang="en-US" altLang="zh-CN" dirty="0" smtClean="0"/>
              <a:t>References, </a:t>
            </a:r>
            <a:r>
              <a:rPr lang="en-US" altLang="zh-CN" dirty="0"/>
              <a:t>Continued</a:t>
            </a:r>
            <a:endParaRPr lang="en-ZW" dirty="0"/>
          </a:p>
        </p:txBody>
      </p:sp>
      <p:sp>
        <p:nvSpPr>
          <p:cNvPr id="3" name="内容占位符 2"/>
          <p:cNvSpPr>
            <a:spLocks noGrp="1"/>
          </p:cNvSpPr>
          <p:nvPr>
            <p:ph idx="1"/>
          </p:nvPr>
        </p:nvSpPr>
        <p:spPr>
          <a:xfrm>
            <a:off x="395536" y="1340768"/>
            <a:ext cx="8229600" cy="4608512"/>
          </a:xfrm>
        </p:spPr>
        <p:txBody>
          <a:bodyPr>
            <a:noAutofit/>
          </a:bodyPr>
          <a:lstStyle/>
          <a:p>
            <a:endParaRPr lang="en-ZW" sz="1400" dirty="0" smtClean="0"/>
          </a:p>
          <a:p>
            <a:r>
              <a:rPr lang="en-US" sz="1600" dirty="0" smtClean="0"/>
              <a:t>“</a:t>
            </a:r>
            <a:r>
              <a:rPr lang="en-US" sz="1600" dirty="0"/>
              <a:t>Mentor Graphic Scan and ATPG Process </a:t>
            </a:r>
            <a:r>
              <a:rPr lang="en-US" sz="1600" dirty="0" smtClean="0"/>
              <a:t>Guide (</a:t>
            </a:r>
            <a:r>
              <a:rPr lang="en-US" sz="1600" dirty="0" err="1"/>
              <a:t>DFTAdvisor</a:t>
            </a:r>
            <a:r>
              <a:rPr lang="en-US" sz="1600" dirty="0"/>
              <a:t>, </a:t>
            </a:r>
            <a:r>
              <a:rPr lang="en-US" sz="1600" dirty="0" err="1"/>
              <a:t>FastScan</a:t>
            </a:r>
            <a:r>
              <a:rPr lang="en-US" sz="1600" dirty="0"/>
              <a:t> </a:t>
            </a:r>
            <a:r>
              <a:rPr lang="en-US" sz="1600" dirty="0" smtClean="0"/>
              <a:t>and </a:t>
            </a:r>
            <a:r>
              <a:rPr lang="en-ZW" sz="1600" dirty="0" err="1" smtClean="0"/>
              <a:t>FlexTest</a:t>
            </a:r>
            <a:r>
              <a:rPr lang="en-ZW" sz="1600" dirty="0"/>
              <a:t>)", August , 2007 </a:t>
            </a:r>
            <a:endParaRPr lang="en-ZW" sz="1600" dirty="0" smtClean="0"/>
          </a:p>
          <a:p>
            <a:r>
              <a:rPr lang="en-US" sz="1600" dirty="0"/>
              <a:t>M. J. Y. </a:t>
            </a:r>
            <a:r>
              <a:rPr lang="en-US" sz="1600" dirty="0" err="1"/>
              <a:t>Willaims</a:t>
            </a:r>
            <a:r>
              <a:rPr lang="en-US" sz="1600" dirty="0"/>
              <a:t> and J. B. Angell, </a:t>
            </a:r>
            <a:r>
              <a:rPr lang="en-US" sz="1600" dirty="0" smtClean="0"/>
              <a:t>“Enhancing </a:t>
            </a:r>
            <a:r>
              <a:rPr lang="en-US" sz="1600" dirty="0"/>
              <a:t>Testability of Large-Scale </a:t>
            </a:r>
            <a:r>
              <a:rPr lang="en-US" sz="1600" dirty="0" smtClean="0"/>
              <a:t>Integrated </a:t>
            </a:r>
            <a:r>
              <a:rPr lang="en-US" sz="1600" dirty="0"/>
              <a:t>Circuits via Test Points and Additional Logic</a:t>
            </a:r>
            <a:r>
              <a:rPr lang="en-US" sz="1600" dirty="0" smtClean="0"/>
              <a:t>", </a:t>
            </a:r>
            <a:r>
              <a:rPr lang="en-US" sz="1600" i="1" dirty="0"/>
              <a:t>IEEE Trans. </a:t>
            </a:r>
            <a:r>
              <a:rPr lang="en-US" sz="1600" i="1" dirty="0"/>
              <a:t>o</a:t>
            </a:r>
            <a:r>
              <a:rPr lang="en-US" sz="1600" i="1" dirty="0" smtClean="0"/>
              <a:t>n </a:t>
            </a:r>
            <a:r>
              <a:rPr lang="nl-NL" sz="1600" i="1" dirty="0" smtClean="0"/>
              <a:t>Computers</a:t>
            </a:r>
            <a:r>
              <a:rPr lang="nl-NL" sz="1600" dirty="0"/>
              <a:t>, vol. C-22, no. 1, Jan 1973, pp. </a:t>
            </a:r>
            <a:r>
              <a:rPr lang="nl-NL" sz="1600" dirty="0" smtClean="0"/>
              <a:t>46--60</a:t>
            </a:r>
            <a:r>
              <a:rPr lang="nl-NL" sz="1600" dirty="0"/>
              <a:t>.</a:t>
            </a:r>
            <a:endParaRPr lang="en-ZW" sz="1600" dirty="0"/>
          </a:p>
          <a:p>
            <a:r>
              <a:rPr lang="en-US" sz="1600" dirty="0"/>
              <a:t>P. </a:t>
            </a:r>
            <a:r>
              <a:rPr lang="en-US" sz="1600" dirty="0" err="1"/>
              <a:t>Agrawal</a:t>
            </a:r>
            <a:r>
              <a:rPr lang="en-US" sz="1600" dirty="0"/>
              <a:t>, V. D. </a:t>
            </a:r>
            <a:r>
              <a:rPr lang="en-US" sz="1600" dirty="0" err="1"/>
              <a:t>Agrawal</a:t>
            </a:r>
            <a:r>
              <a:rPr lang="en-US" sz="1600" dirty="0"/>
              <a:t>, and S. C. Seth, </a:t>
            </a:r>
            <a:r>
              <a:rPr lang="en-US" sz="1600" dirty="0" smtClean="0"/>
              <a:t>“Generating </a:t>
            </a:r>
            <a:r>
              <a:rPr lang="en-US" sz="1600" dirty="0"/>
              <a:t>Tests for Delay Faults </a:t>
            </a:r>
            <a:r>
              <a:rPr lang="en-US" sz="1600" dirty="0" smtClean="0"/>
              <a:t>in </a:t>
            </a:r>
            <a:r>
              <a:rPr lang="en-US" sz="1600" dirty="0" err="1" smtClean="0"/>
              <a:t>Nonscan</a:t>
            </a:r>
            <a:r>
              <a:rPr lang="en-US" sz="1600" dirty="0" smtClean="0"/>
              <a:t> </a:t>
            </a:r>
            <a:r>
              <a:rPr lang="en-US" sz="1600" dirty="0"/>
              <a:t>Circuits</a:t>
            </a:r>
            <a:r>
              <a:rPr lang="en-US" sz="1600" dirty="0" smtClean="0"/>
              <a:t>", </a:t>
            </a:r>
            <a:r>
              <a:rPr lang="en-US" sz="1600" i="1" dirty="0"/>
              <a:t>IEEE Design &amp; Test of Computers</a:t>
            </a:r>
            <a:r>
              <a:rPr lang="en-US" sz="1600" dirty="0"/>
              <a:t>, vol. 10, March </a:t>
            </a:r>
            <a:r>
              <a:rPr lang="en-US" sz="1600" dirty="0" smtClean="0"/>
              <a:t>1993,  </a:t>
            </a:r>
            <a:r>
              <a:rPr lang="en-ZW" sz="1600" dirty="0" smtClean="0"/>
              <a:t>pp</a:t>
            </a:r>
            <a:r>
              <a:rPr lang="en-ZW" sz="1600" dirty="0"/>
              <a:t>. </a:t>
            </a:r>
            <a:r>
              <a:rPr lang="en-ZW" sz="1600" dirty="0" smtClean="0"/>
              <a:t>20--28.</a:t>
            </a:r>
          </a:p>
          <a:p>
            <a:r>
              <a:rPr lang="en-US" sz="1600" dirty="0"/>
              <a:t>“Description of pass-fail dictionary.," http://www.eng.auburn.</a:t>
            </a:r>
            <a:r>
              <a:rPr lang="en-ZW" sz="1600" dirty="0" err="1"/>
              <a:t>edu</a:t>
            </a:r>
            <a:r>
              <a:rPr lang="en-ZW" sz="1600" dirty="0"/>
              <a:t>/</a:t>
            </a:r>
            <a:r>
              <a:rPr lang="en-ZW" sz="1600" dirty="0" err="1"/>
              <a:t>agrawvd</a:t>
            </a:r>
            <a:r>
              <a:rPr lang="en-ZW" sz="1600" dirty="0"/>
              <a:t> /THESIS/ZHANG/ </a:t>
            </a:r>
            <a:r>
              <a:rPr lang="en-ZW" sz="1600" dirty="0" err="1"/>
              <a:t>dissertion_yu</a:t>
            </a:r>
            <a:r>
              <a:rPr lang="en-ZW" sz="1600" dirty="0"/>
              <a:t> 2012.pdf</a:t>
            </a:r>
            <a:r>
              <a:rPr lang="en-ZW" sz="1600" dirty="0" smtClean="0"/>
              <a:t>.</a:t>
            </a:r>
          </a:p>
          <a:p>
            <a:r>
              <a:rPr lang="en-ZW" sz="1600" dirty="0" smtClean="0"/>
              <a:t>“</a:t>
            </a:r>
            <a:r>
              <a:rPr lang="en-ZW" sz="1600" dirty="0"/>
              <a:t>Description </a:t>
            </a:r>
            <a:r>
              <a:rPr lang="en-ZW" sz="1600" dirty="0" smtClean="0"/>
              <a:t>of Perl </a:t>
            </a:r>
            <a:r>
              <a:rPr lang="en-ZW" sz="1600" dirty="0"/>
              <a:t>language.," https://www.perl.org/.</a:t>
            </a:r>
          </a:p>
          <a:p>
            <a:r>
              <a:rPr lang="en-US" sz="1600" dirty="0"/>
              <a:t>“Mentor Graphic Scan and ATPG Process </a:t>
            </a:r>
            <a:r>
              <a:rPr lang="en-US" sz="1600" dirty="0" smtClean="0"/>
              <a:t>Guide (</a:t>
            </a:r>
            <a:r>
              <a:rPr lang="en-US" sz="1600" dirty="0" err="1"/>
              <a:t>DFTAdvisor</a:t>
            </a:r>
            <a:r>
              <a:rPr lang="en-US" sz="1600" dirty="0"/>
              <a:t>, </a:t>
            </a:r>
            <a:r>
              <a:rPr lang="en-US" sz="1600" dirty="0" err="1"/>
              <a:t>FastScan</a:t>
            </a:r>
            <a:r>
              <a:rPr lang="en-US" sz="1600" dirty="0"/>
              <a:t> </a:t>
            </a:r>
            <a:r>
              <a:rPr lang="en-US" sz="1600" dirty="0" smtClean="0"/>
              <a:t>and </a:t>
            </a:r>
            <a:r>
              <a:rPr lang="en-ZW" sz="1600" dirty="0" err="1" smtClean="0"/>
              <a:t>FlexTest</a:t>
            </a:r>
            <a:r>
              <a:rPr lang="en-ZW" sz="1600" dirty="0"/>
              <a:t>)", Mentor Graphics </a:t>
            </a:r>
            <a:r>
              <a:rPr lang="en-ZW" sz="1600" dirty="0" smtClean="0"/>
              <a:t>Corporation, August </a:t>
            </a:r>
            <a:r>
              <a:rPr lang="en-ZW" sz="1600" dirty="0"/>
              <a:t>, 2007 </a:t>
            </a:r>
            <a:r>
              <a:rPr lang="en-ZW" sz="1600" dirty="0" smtClean="0"/>
              <a:t>.</a:t>
            </a:r>
            <a:endParaRPr lang="en-ZW" sz="1600" dirty="0"/>
          </a:p>
          <a:p>
            <a:r>
              <a:rPr lang="en-ZW" sz="1600" dirty="0" smtClean="0"/>
              <a:t>Y. </a:t>
            </a:r>
            <a:r>
              <a:rPr lang="en-ZW" sz="1600" dirty="0"/>
              <a:t>Lim, </a:t>
            </a:r>
            <a:r>
              <a:rPr lang="en-ZW" sz="1600" dirty="0" smtClean="0"/>
              <a:t>J. </a:t>
            </a:r>
            <a:r>
              <a:rPr lang="en-ZW" sz="1600" dirty="0"/>
              <a:t>Lee, and </a:t>
            </a:r>
            <a:r>
              <a:rPr lang="en-ZW" sz="1600" dirty="0" smtClean="0"/>
              <a:t>S. </a:t>
            </a:r>
            <a:r>
              <a:rPr lang="en-ZW" sz="1600" dirty="0"/>
              <a:t>Kang, “Path Delay Fault Diagnosis </a:t>
            </a:r>
            <a:r>
              <a:rPr lang="en-ZW" sz="1600" dirty="0" smtClean="0"/>
              <a:t>Using </a:t>
            </a:r>
            <a:r>
              <a:rPr lang="en-US" sz="1600" dirty="0" smtClean="0"/>
              <a:t>Path </a:t>
            </a:r>
            <a:r>
              <a:rPr lang="en-US" sz="1600" dirty="0"/>
              <a:t>Scoring</a:t>
            </a:r>
            <a:r>
              <a:rPr lang="en-US" sz="1600" dirty="0" smtClean="0"/>
              <a:t>", </a:t>
            </a:r>
            <a:r>
              <a:rPr lang="en-US" sz="1600" dirty="0"/>
              <a:t>in </a:t>
            </a:r>
            <a:r>
              <a:rPr lang="en-US" sz="1600" i="1" dirty="0"/>
              <a:t>International </a:t>
            </a:r>
            <a:r>
              <a:rPr lang="en-US" sz="1600" i="1" dirty="0" err="1"/>
              <a:t>SoC</a:t>
            </a:r>
            <a:r>
              <a:rPr lang="en-US" sz="1600" i="1" dirty="0"/>
              <a:t> Design </a:t>
            </a:r>
            <a:r>
              <a:rPr lang="en-US" sz="1600" i="1" dirty="0" err="1"/>
              <a:t>Conf</a:t>
            </a:r>
            <a:r>
              <a:rPr lang="en-US" sz="1600" dirty="0"/>
              <a:t>, 2008, </a:t>
            </a:r>
            <a:r>
              <a:rPr lang="en-US" sz="1600" dirty="0" smtClean="0"/>
              <a:t>pp. 199-</a:t>
            </a:r>
            <a:r>
              <a:rPr lang="en-US" sz="1600" dirty="0"/>
              <a:t>-202.</a:t>
            </a:r>
          </a:p>
          <a:p>
            <a:r>
              <a:rPr lang="en-US" sz="1600" dirty="0"/>
              <a:t>L. Zhao, “Net Diagnosis Using Stuck-at and Transition Fault Models" ,Master's thesis, Auburn University, ECE Department, December. 2011.</a:t>
            </a:r>
            <a:endParaRPr lang="en-ZW" sz="1600" dirty="0"/>
          </a:p>
          <a:p>
            <a:endParaRPr lang="en-ZW" sz="16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51</a:t>
            </a:fld>
            <a:endParaRPr lang="zh-CN" altLang="en-US"/>
          </a:p>
        </p:txBody>
      </p:sp>
    </p:spTree>
    <p:extLst>
      <p:ext uri="{BB962C8B-B14F-4D97-AF65-F5344CB8AC3E}">
        <p14:creationId xmlns:p14="http://schemas.microsoft.com/office/powerpoint/2010/main" val="877572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4744"/>
            <a:ext cx="8229600" cy="1143000"/>
          </a:xfrm>
        </p:spPr>
        <p:txBody>
          <a:bodyPr>
            <a:noAutofit/>
          </a:bodyPr>
          <a:lstStyle/>
          <a:p>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Questions</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t>52</a:t>
            </a:fld>
            <a:endParaRPr lang="zh-CN" altLang="en-US"/>
          </a:p>
        </p:txBody>
      </p:sp>
      <p:pic>
        <p:nvPicPr>
          <p:cNvPr id="11266" name="Picture 2" descr="http://www.adweek.com/socialtimes/files/2013/07/QuestionMarks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71812"/>
            <a:ext cx="3816424"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71812"/>
            <a:ext cx="40290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247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Cause-effect algorithm</a:t>
            </a:r>
            <a:endParaRPr lang="en-ZW"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780" y="2777914"/>
            <a:ext cx="57844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3" name="TextBox 2"/>
          <p:cNvSpPr txBox="1"/>
          <p:nvPr/>
        </p:nvSpPr>
        <p:spPr>
          <a:xfrm>
            <a:off x="1979712" y="6043170"/>
            <a:ext cx="4824536" cy="369332"/>
          </a:xfrm>
          <a:prstGeom prst="rect">
            <a:avLst/>
          </a:prstGeom>
          <a:noFill/>
        </p:spPr>
        <p:txBody>
          <a:bodyPr wrap="square" rtlCol="0">
            <a:spAutoFit/>
          </a:bodyPr>
          <a:lstStyle/>
          <a:p>
            <a:pPr algn="ctr"/>
            <a:r>
              <a:rPr lang="en-US" dirty="0" smtClean="0"/>
              <a:t>Process of cause-effect algorithm</a:t>
            </a:r>
            <a:endParaRPr lang="en-ZW" dirty="0"/>
          </a:p>
        </p:txBody>
      </p:sp>
      <p:sp>
        <p:nvSpPr>
          <p:cNvPr id="12" name="内容占位符 2"/>
          <p:cNvSpPr>
            <a:spLocks noGrp="1"/>
          </p:cNvSpPr>
          <p:nvPr>
            <p:ph idx="1"/>
          </p:nvPr>
        </p:nvSpPr>
        <p:spPr>
          <a:xfrm>
            <a:off x="395536" y="1628800"/>
            <a:ext cx="8229600" cy="1080120"/>
          </a:xfrm>
        </p:spPr>
        <p:txBody>
          <a:bodyPr>
            <a:normAutofit fontScale="92500"/>
          </a:bodyPr>
          <a:lstStyle/>
          <a:p>
            <a:r>
              <a:rPr lang="en-US" sz="2800" dirty="0" smtClean="0"/>
              <a:t>Obtain fault </a:t>
            </a:r>
            <a:r>
              <a:rPr lang="en-US" sz="2800" dirty="0"/>
              <a:t>simulator and defective </a:t>
            </a:r>
            <a:r>
              <a:rPr lang="en-US" sz="2800" dirty="0" smtClean="0"/>
              <a:t>circuit responses.</a:t>
            </a:r>
          </a:p>
          <a:p>
            <a:r>
              <a:rPr lang="en-US" sz="2800" dirty="0" smtClean="0"/>
              <a:t>Comparison </a:t>
            </a:r>
            <a:r>
              <a:rPr lang="en-US" sz="2800" dirty="0"/>
              <a:t>and conclusion from computer.</a:t>
            </a:r>
            <a:endParaRPr lang="en-ZW" sz="2800" dirty="0"/>
          </a:p>
          <a:p>
            <a:endParaRPr lang="en-US" sz="2800" dirty="0"/>
          </a:p>
        </p:txBody>
      </p:sp>
    </p:spTree>
    <p:extLst>
      <p:ext uri="{BB962C8B-B14F-4D97-AF65-F5344CB8AC3E}">
        <p14:creationId xmlns:p14="http://schemas.microsoft.com/office/powerpoint/2010/main" val="1184447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a:cs typeface="Arial" pitchFamily="34" charset="0"/>
              </a:rPr>
              <a:t>Fault </a:t>
            </a:r>
            <a:r>
              <a:rPr lang="en-US" sz="3600" dirty="0" smtClean="0">
                <a:cs typeface="Arial" pitchFamily="34" charset="0"/>
              </a:rPr>
              <a:t>diagnosis requirement</a:t>
            </a:r>
            <a:endParaRPr lang="en-ZW" sz="3600" dirty="0"/>
          </a:p>
        </p:txBody>
      </p:sp>
      <p:sp>
        <p:nvSpPr>
          <p:cNvPr id="3" name="内容占位符 2"/>
          <p:cNvSpPr>
            <a:spLocks noGrp="1"/>
          </p:cNvSpPr>
          <p:nvPr>
            <p:ph idx="1"/>
          </p:nvPr>
        </p:nvSpPr>
        <p:spPr>
          <a:xfrm>
            <a:off x="467544" y="2060848"/>
            <a:ext cx="8229600" cy="2836912"/>
          </a:xfrm>
        </p:spPr>
        <p:txBody>
          <a:bodyPr/>
          <a:lstStyle/>
          <a:p>
            <a:pPr marL="0" indent="0">
              <a:buNone/>
            </a:pPr>
            <a:r>
              <a:rPr lang="en-US" sz="2400" dirty="0"/>
              <a:t>1. Need at least one vector that </a:t>
            </a:r>
            <a:r>
              <a:rPr lang="en-US" sz="2400" dirty="0" smtClean="0"/>
              <a:t>produces </a:t>
            </a:r>
            <a:r>
              <a:rPr lang="en-US" sz="2400" dirty="0"/>
              <a:t>different responses for every pair of </a:t>
            </a:r>
            <a:r>
              <a:rPr lang="en-US" sz="2400" smtClean="0"/>
              <a:t>faults. </a:t>
            </a:r>
            <a:endParaRPr lang="en-US" sz="2400" dirty="0"/>
          </a:p>
          <a:p>
            <a:pPr marL="0" indent="0">
              <a:buNone/>
            </a:pPr>
            <a:r>
              <a:rPr lang="en-US" sz="2400" dirty="0"/>
              <a:t>2. A guess as to what’s wrong with a malfunctioning </a:t>
            </a:r>
            <a:r>
              <a:rPr lang="en-US" sz="2400" dirty="0" smtClean="0"/>
              <a:t>circuit.</a:t>
            </a:r>
            <a:endParaRPr lang="en-US" sz="2400" dirty="0"/>
          </a:p>
          <a:p>
            <a:pPr marL="0" indent="0">
              <a:buNone/>
            </a:pPr>
            <a:r>
              <a:rPr lang="en-US" altLang="zh-CN" sz="2400" dirty="0"/>
              <a:t>3. </a:t>
            </a:r>
            <a:r>
              <a:rPr lang="en-US" sz="2400" dirty="0" smtClean="0"/>
              <a:t>Narrow down </a:t>
            </a:r>
            <a:r>
              <a:rPr lang="en-US" sz="2400" dirty="0"/>
              <a:t>the search for physical root </a:t>
            </a:r>
            <a:r>
              <a:rPr lang="en-US" sz="2400" dirty="0" smtClean="0"/>
              <a:t>cause.</a:t>
            </a:r>
            <a:endParaRPr lang="en-US" sz="2400" dirty="0"/>
          </a:p>
          <a:p>
            <a:pPr marL="0" indent="0">
              <a:buNone/>
            </a:pPr>
            <a:r>
              <a:rPr lang="en-US" altLang="zh-CN" sz="2400" dirty="0"/>
              <a:t>4. </a:t>
            </a:r>
            <a:r>
              <a:rPr lang="en-US" sz="2400" dirty="0"/>
              <a:t>It’s usually based on the logical operation of the </a:t>
            </a:r>
            <a:r>
              <a:rPr lang="en-US" sz="2400" dirty="0" smtClean="0"/>
              <a:t>circuit.</a:t>
            </a:r>
            <a:endParaRPr lang="en-US" sz="24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7</a:t>
            </a:fld>
            <a:endParaRPr lang="zh-CN" altLang="en-US"/>
          </a:p>
        </p:txBody>
      </p:sp>
    </p:spTree>
    <p:extLst>
      <p:ext uri="{BB962C8B-B14F-4D97-AF65-F5344CB8AC3E}">
        <p14:creationId xmlns:p14="http://schemas.microsoft.com/office/powerpoint/2010/main" val="204049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Testing versus diagnosis</a:t>
            </a:r>
            <a:endParaRPr lang="en-ZW" sz="3600" dirty="0"/>
          </a:p>
        </p:txBody>
      </p:sp>
      <p:sp>
        <p:nvSpPr>
          <p:cNvPr id="3" name="内容占位符 2"/>
          <p:cNvSpPr>
            <a:spLocks noGrp="1"/>
          </p:cNvSpPr>
          <p:nvPr>
            <p:ph idx="1"/>
          </p:nvPr>
        </p:nvSpPr>
        <p:spPr>
          <a:xfrm>
            <a:off x="899592" y="1772816"/>
            <a:ext cx="7848872" cy="4061048"/>
          </a:xfrm>
        </p:spPr>
        <p:txBody>
          <a:bodyPr>
            <a:normAutofit/>
          </a:bodyPr>
          <a:lstStyle/>
          <a:p>
            <a:r>
              <a:rPr lang="en-US" sz="2800" dirty="0" smtClean="0"/>
              <a:t>Testing: Apply test vectors to detect target fault in the circuit. Make conclusions on whether the circuit functions normally.</a:t>
            </a:r>
          </a:p>
          <a:p>
            <a:endParaRPr lang="en-US" sz="2800" dirty="0"/>
          </a:p>
          <a:p>
            <a:r>
              <a:rPr lang="en-US" sz="2800" dirty="0" smtClean="0"/>
              <a:t>Diagnosis: Apply test vectors in order to produce different output responses for every pair of faults.</a:t>
            </a:r>
            <a:endParaRPr lang="en-ZW"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8</a:t>
            </a:fld>
            <a:endParaRPr lang="zh-CN" altLang="en-US" dirty="0"/>
          </a:p>
        </p:txBody>
      </p:sp>
    </p:spTree>
    <p:extLst>
      <p:ext uri="{BB962C8B-B14F-4D97-AF65-F5344CB8AC3E}">
        <p14:creationId xmlns:p14="http://schemas.microsoft.com/office/powerpoint/2010/main" val="294873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 statement</a:t>
            </a:r>
            <a:endParaRPr lang="en-ZW" dirty="0"/>
          </a:p>
        </p:txBody>
      </p:sp>
      <p:sp>
        <p:nvSpPr>
          <p:cNvPr id="4" name="内容占位符 2"/>
          <p:cNvSpPr txBox="1">
            <a:spLocks/>
          </p:cNvSpPr>
          <p:nvPr/>
        </p:nvSpPr>
        <p:spPr>
          <a:xfrm>
            <a:off x="763960" y="1709193"/>
            <a:ext cx="7768480" cy="3592016"/>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r>
              <a:rPr lang="en-US" dirty="0" smtClean="0">
                <a:latin typeface="Arial" pitchFamily="34" charset="0"/>
                <a:cs typeface="Arial" pitchFamily="34" charset="0"/>
              </a:rPr>
              <a:t>Given a benchmark circuit and </a:t>
            </a:r>
            <a:r>
              <a:rPr lang="en-US" altLang="zh-CN" dirty="0" smtClean="0">
                <a:latin typeface="Arial" pitchFamily="34" charset="0"/>
                <a:cs typeface="Arial" pitchFamily="34" charset="0"/>
              </a:rPr>
              <a:t>path delay </a:t>
            </a:r>
            <a:r>
              <a:rPr lang="en-US" dirty="0" smtClean="0">
                <a:latin typeface="Arial" pitchFamily="34" charset="0"/>
                <a:cs typeface="Arial" pitchFamily="34" charset="0"/>
              </a:rPr>
              <a:t>fault model:</a:t>
            </a:r>
          </a:p>
          <a:p>
            <a:pPr lvl="1"/>
            <a:r>
              <a:rPr lang="en-US" dirty="0"/>
              <a:t>Model a pair of path delay faults</a:t>
            </a:r>
          </a:p>
          <a:p>
            <a:pPr lvl="1"/>
            <a:r>
              <a:rPr lang="en-US" dirty="0"/>
              <a:t>Generate test vectors to distinguish between fault pairs.</a:t>
            </a:r>
          </a:p>
          <a:p>
            <a:pPr lvl="1"/>
            <a:r>
              <a:rPr lang="en-US" altLang="zh-CN" dirty="0"/>
              <a:t>Improve </a:t>
            </a:r>
            <a:r>
              <a:rPr lang="en-US" dirty="0"/>
              <a:t>diagnostic coverage of path delay faults. </a:t>
            </a:r>
          </a:p>
          <a:p>
            <a:pPr lvl="1"/>
            <a:endParaRPr lang="en-US" dirty="0" smtClean="0">
              <a:latin typeface="Arial" pitchFamily="34" charset="0"/>
              <a:cs typeface="Arial" pitchFamily="34" charset="0"/>
            </a:endParaRPr>
          </a:p>
          <a:p>
            <a:endParaRPr lang="en-ZW"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9</a:t>
            </a:fld>
            <a:endParaRPr lang="zh-CN" altLang="en-US"/>
          </a:p>
        </p:txBody>
      </p:sp>
    </p:spTree>
    <p:extLst>
      <p:ext uri="{BB962C8B-B14F-4D97-AF65-F5344CB8AC3E}">
        <p14:creationId xmlns:p14="http://schemas.microsoft.com/office/powerpoint/2010/main" val="1292562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4922</TotalTime>
  <Words>5064</Words>
  <Application>Microsoft Office PowerPoint</Application>
  <PresentationFormat>On-screen Show (4:3)</PresentationFormat>
  <Paragraphs>426</Paragraphs>
  <Slides>52</Slides>
  <Notes>43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5" baseType="lpstr">
      <vt:lpstr>微软雅黑</vt:lpstr>
      <vt:lpstr>黑体</vt:lpstr>
      <vt:lpstr>宋体</vt:lpstr>
      <vt:lpstr>Arial</vt:lpstr>
      <vt:lpstr>Calibri</vt:lpstr>
      <vt:lpstr>Cambria</vt:lpstr>
      <vt:lpstr>Cambria Math</vt:lpstr>
      <vt:lpstr>Franklin Gothic Book</vt:lpstr>
      <vt:lpstr>Franklin Gothic Medium</vt:lpstr>
      <vt:lpstr>Wingdings</vt:lpstr>
      <vt:lpstr>Wingdings 2</vt:lpstr>
      <vt:lpstr>暗香扑面</vt:lpstr>
      <vt:lpstr>Visio</vt:lpstr>
      <vt:lpstr>Diagnostic Test Generation for Path Delay Faults in a Scan Circuit</vt:lpstr>
      <vt:lpstr>Outline</vt:lpstr>
      <vt:lpstr>Background</vt:lpstr>
      <vt:lpstr>Basic concepts</vt:lpstr>
      <vt:lpstr>Effect-cause algorithm</vt:lpstr>
      <vt:lpstr>Cause-effect algorithm</vt:lpstr>
      <vt:lpstr>Fault diagnosis requirement</vt:lpstr>
      <vt:lpstr>Testing versus diagnosis</vt:lpstr>
      <vt:lpstr>Problem statement</vt:lpstr>
      <vt:lpstr>Motivation</vt:lpstr>
      <vt:lpstr>Contribution</vt:lpstr>
      <vt:lpstr>Path delay fault detection</vt:lpstr>
      <vt:lpstr>Steps for detecting a path delay fault</vt:lpstr>
      <vt:lpstr>Robust detection example</vt:lpstr>
      <vt:lpstr>Non-robust detection example</vt:lpstr>
      <vt:lpstr>Functional detection example</vt:lpstr>
      <vt:lpstr> Modeling a path delay fault</vt:lpstr>
      <vt:lpstr>Test model for a falling transition</vt:lpstr>
      <vt:lpstr>Signal requirement for the inputs of AND gate</vt:lpstr>
      <vt:lpstr>Analysis of the input of FFD</vt:lpstr>
      <vt:lpstr>Test model for a rising transition</vt:lpstr>
      <vt:lpstr>Detection test </vt:lpstr>
      <vt:lpstr>Fault simulation</vt:lpstr>
      <vt:lpstr>Fault dictionary</vt:lpstr>
      <vt:lpstr>Diagnostic dictionary</vt:lpstr>
      <vt:lpstr>Diagnostic metrics</vt:lpstr>
      <vt:lpstr>"Diagnostic resolution (DR)"</vt:lpstr>
      <vt:lpstr>"Diagnostic coverage (DC)"</vt:lpstr>
      <vt:lpstr>Analysis of detection test results</vt:lpstr>
      <vt:lpstr>Exclusive test for a pair of faults</vt:lpstr>
      <vt:lpstr>Exclusive test</vt:lpstr>
      <vt:lpstr>Advantages of exclusive test</vt:lpstr>
      <vt:lpstr>ATPG model</vt:lpstr>
      <vt:lpstr>ATPG test model</vt:lpstr>
      <vt:lpstr>Redundant fault</vt:lpstr>
      <vt:lpstr>ATPG Untestable (AU) fault</vt:lpstr>
      <vt:lpstr>No test is generated for the stuck-at fault at y_insert</vt:lpstr>
      <vt:lpstr>Signal requirement for two paths</vt:lpstr>
      <vt:lpstr>Experimental setup and results</vt:lpstr>
      <vt:lpstr>Path definition file</vt:lpstr>
      <vt:lpstr>An example of paths in scan circuit</vt:lpstr>
      <vt:lpstr>Signal requirements</vt:lpstr>
      <vt:lpstr>Perl language</vt:lpstr>
      <vt:lpstr>Generate structural model for AND gate</vt:lpstr>
      <vt:lpstr>Test model</vt:lpstr>
      <vt:lpstr>Comparison between detection test and exclusive test.</vt:lpstr>
      <vt:lpstr>Comparison between detection test and exclusive test.</vt:lpstr>
      <vt:lpstr>Conclusion</vt:lpstr>
      <vt:lpstr>Future work</vt:lpstr>
      <vt:lpstr>Reference</vt:lpstr>
      <vt:lpstr>References, Continued</vt:lpstr>
      <vt:lpstr>Thank you!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Test Generation for Path Delay Faults in Scan Circuit</dc:title>
  <dc:creator>ZeshiLuo</dc:creator>
  <cp:lastModifiedBy>agrawvd</cp:lastModifiedBy>
  <cp:revision>322</cp:revision>
  <dcterms:created xsi:type="dcterms:W3CDTF">2015-05-07T21:38:13Z</dcterms:created>
  <dcterms:modified xsi:type="dcterms:W3CDTF">2015-05-26T21:26:08Z</dcterms:modified>
</cp:coreProperties>
</file>